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7" r:id="rId2"/>
    <p:sldId id="276" r:id="rId3"/>
    <p:sldId id="259" r:id="rId4"/>
    <p:sldId id="260" r:id="rId5"/>
    <p:sldId id="261" r:id="rId6"/>
    <p:sldId id="262" r:id="rId7"/>
    <p:sldId id="263" r:id="rId8"/>
    <p:sldId id="264" r:id="rId9"/>
    <p:sldId id="277" r:id="rId10"/>
    <p:sldId id="265" r:id="rId11"/>
    <p:sldId id="266" r:id="rId12"/>
    <p:sldId id="267" r:id="rId13"/>
    <p:sldId id="278" r:id="rId14"/>
    <p:sldId id="273" r:id="rId15"/>
    <p:sldId id="274" r:id="rId16"/>
    <p:sldId id="275"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86" autoAdjust="0"/>
    <p:restoredTop sz="64442" autoAdjust="0"/>
  </p:normalViewPr>
  <p:slideViewPr>
    <p:cSldViewPr snapToGrid="0">
      <p:cViewPr varScale="1">
        <p:scale>
          <a:sx n="71" d="100"/>
          <a:sy n="71" d="100"/>
        </p:scale>
        <p:origin x="786"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C485E19-CD94-4862-93B3-6CD85B61419B}" type="datetimeFigureOut">
              <a:rPr lang="en-GB" smtClean="0"/>
              <a:t>18/01/2019</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EEA224E-9D89-47DC-B31D-0AE60D0E95A5}" type="slidenum">
              <a:rPr lang="en-GB" smtClean="0"/>
              <a:t>‹#›</a:t>
            </a:fld>
            <a:endParaRPr lang="en-GB"/>
          </a:p>
        </p:txBody>
      </p:sp>
    </p:spTree>
    <p:extLst>
      <p:ext uri="{BB962C8B-B14F-4D97-AF65-F5344CB8AC3E}">
        <p14:creationId xmlns:p14="http://schemas.microsoft.com/office/powerpoint/2010/main" val="19135414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This section is about figuring out your</a:t>
            </a:r>
            <a:r>
              <a:rPr lang="en-GB" baseline="0" dirty="0" smtClean="0"/>
              <a:t> approach to writing policy. </a:t>
            </a:r>
          </a:p>
          <a:p>
            <a:endParaRPr lang="en-GB" baseline="0" dirty="0" smtClean="0"/>
          </a:p>
          <a:p>
            <a:r>
              <a:rPr lang="en-GB" baseline="0" dirty="0" smtClean="0"/>
              <a:t>Reviewing where your organisation is and where others are can help you figure out what type of policy to write, and if it will be aspirational or current state.</a:t>
            </a:r>
            <a:endParaRPr lang="en-GB" dirty="0"/>
          </a:p>
        </p:txBody>
      </p:sp>
      <p:sp>
        <p:nvSpPr>
          <p:cNvPr id="4" name="Slide Number Placeholder 3"/>
          <p:cNvSpPr>
            <a:spLocks noGrp="1"/>
          </p:cNvSpPr>
          <p:nvPr>
            <p:ph type="sldNum" sz="quarter" idx="10"/>
          </p:nvPr>
        </p:nvSpPr>
        <p:spPr/>
        <p:txBody>
          <a:bodyPr/>
          <a:lstStyle/>
          <a:p>
            <a:fld id="{80405B76-8699-450F-AF62-CDE21B60DA44}" type="slidenum">
              <a:rPr lang="en-GB" smtClean="0"/>
              <a:t>1</a:t>
            </a:fld>
            <a:endParaRPr lang="en-GB"/>
          </a:p>
        </p:txBody>
      </p:sp>
    </p:spTree>
    <p:extLst>
      <p:ext uri="{BB962C8B-B14F-4D97-AF65-F5344CB8AC3E}">
        <p14:creationId xmlns:p14="http://schemas.microsoft.com/office/powerpoint/2010/main" val="12831021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0405B76-8699-450F-AF62-CDE21B60DA44}" type="slidenum">
              <a:rPr lang="en-GB" smtClean="0"/>
              <a:t>10</a:t>
            </a:fld>
            <a:endParaRPr lang="en-GB"/>
          </a:p>
        </p:txBody>
      </p:sp>
    </p:spTree>
    <p:extLst>
      <p:ext uri="{BB962C8B-B14F-4D97-AF65-F5344CB8AC3E}">
        <p14:creationId xmlns:p14="http://schemas.microsoft.com/office/powerpoint/2010/main" val="13319577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International policy</a:t>
            </a:r>
            <a:r>
              <a:rPr lang="en-GB" baseline="0" dirty="0" smtClean="0"/>
              <a:t> analysis - l</a:t>
            </a:r>
            <a:r>
              <a:rPr lang="en-GB" dirty="0" smtClean="0"/>
              <a:t>ooked at 46 digital</a:t>
            </a:r>
            <a:r>
              <a:rPr lang="en-GB" baseline="0" dirty="0" smtClean="0"/>
              <a:t> preservation policies </a:t>
            </a:r>
          </a:p>
          <a:p>
            <a:endParaRPr lang="en-GB" baseline="0" dirty="0" smtClean="0"/>
          </a:p>
          <a:p>
            <a:r>
              <a:rPr lang="en-GB" baseline="0" dirty="0" smtClean="0"/>
              <a:t>9 Strategies</a:t>
            </a:r>
            <a:endParaRPr lang="en-GB" dirty="0"/>
          </a:p>
        </p:txBody>
      </p:sp>
      <p:sp>
        <p:nvSpPr>
          <p:cNvPr id="4" name="Slide Number Placeholder 3"/>
          <p:cNvSpPr>
            <a:spLocks noGrp="1"/>
          </p:cNvSpPr>
          <p:nvPr>
            <p:ph type="sldNum" sz="quarter" idx="10"/>
          </p:nvPr>
        </p:nvSpPr>
        <p:spPr/>
        <p:txBody>
          <a:bodyPr/>
          <a:lstStyle/>
          <a:p>
            <a:fld id="{3C83F0C6-A9F9-402A-AB4C-06BFEF9ED890}" type="slidenum">
              <a:rPr lang="en-GB" smtClean="0"/>
              <a:t>11</a:t>
            </a:fld>
            <a:endParaRPr lang="en-GB"/>
          </a:p>
        </p:txBody>
      </p:sp>
    </p:spTree>
    <p:extLst>
      <p:ext uri="{BB962C8B-B14F-4D97-AF65-F5344CB8AC3E}">
        <p14:creationId xmlns:p14="http://schemas.microsoft.com/office/powerpoint/2010/main" val="6657881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Created</a:t>
            </a:r>
            <a:r>
              <a:rPr lang="en-GB" baseline="0" dirty="0" smtClean="0"/>
              <a:t> a taxonomy of 32 topics or policy sections which we came across in the 46 policies. The taxonomy was based on an article written in the Signal a few years back, as well as </a:t>
            </a:r>
            <a:r>
              <a:rPr lang="en-GB" baseline="0" dirty="0" err="1" smtClean="0"/>
              <a:t>Somaya’s</a:t>
            </a:r>
            <a:r>
              <a:rPr lang="en-GB" baseline="0" dirty="0" smtClean="0"/>
              <a:t> experience. </a:t>
            </a:r>
          </a:p>
          <a:p>
            <a:endParaRPr lang="en-GB" baseline="0" dirty="0" smtClean="0"/>
          </a:p>
          <a:p>
            <a:r>
              <a:rPr lang="en-GB" baseline="0" dirty="0" smtClean="0"/>
              <a:t>Purpose was to narrow down what areas we would cover. </a:t>
            </a:r>
          </a:p>
          <a:p>
            <a:endParaRPr lang="en-GB" baseline="0" dirty="0" smtClean="0"/>
          </a:p>
          <a:p>
            <a:r>
              <a:rPr lang="en-GB" baseline="0" dirty="0" smtClean="0"/>
              <a:t>Word cloud shows the frequency of different topics or sections. </a:t>
            </a:r>
          </a:p>
          <a:p>
            <a:endParaRPr lang="en-GB" baseline="0" dirty="0" smtClean="0"/>
          </a:p>
          <a:p>
            <a:r>
              <a:rPr lang="en-GB" baseline="0" dirty="0" smtClean="0"/>
              <a:t>Topics which stand out are:</a:t>
            </a:r>
          </a:p>
          <a:p>
            <a:endParaRPr lang="en-GB" baseline="0" dirty="0" smtClean="0"/>
          </a:p>
          <a:p>
            <a:pPr marL="171450" indent="-171450">
              <a:buFontTx/>
              <a:buChar char="-"/>
            </a:pPr>
            <a:r>
              <a:rPr lang="en-GB" baseline="0" dirty="0" smtClean="0"/>
              <a:t>Policy scope</a:t>
            </a:r>
          </a:p>
          <a:p>
            <a:pPr marL="171450" indent="-171450">
              <a:buFontTx/>
              <a:buChar char="-"/>
            </a:pPr>
            <a:r>
              <a:rPr lang="en-GB" baseline="0" dirty="0" smtClean="0"/>
              <a:t>Roles and Responsibilities </a:t>
            </a:r>
          </a:p>
          <a:p>
            <a:pPr marL="171450" indent="-171450">
              <a:buFontTx/>
              <a:buChar char="-"/>
            </a:pPr>
            <a:r>
              <a:rPr lang="en-GB" baseline="0" dirty="0" smtClean="0"/>
              <a:t>Collaboration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smtClean="0"/>
              <a:t>-   The act of storing and preserving </a:t>
            </a:r>
          </a:p>
          <a:p>
            <a:endParaRPr lang="en-GB" baseline="0" dirty="0" smtClean="0"/>
          </a:p>
          <a:p>
            <a:r>
              <a:rPr lang="en-GB" baseline="0" dirty="0" smtClean="0"/>
              <a:t>Interestingly, 27 of the policies were framed around the OAIS. </a:t>
            </a:r>
          </a:p>
          <a:p>
            <a:endParaRPr lang="en-GB" dirty="0" smtClean="0"/>
          </a:p>
          <a:p>
            <a:r>
              <a:rPr lang="en-GB" dirty="0" smtClean="0"/>
              <a:t>Only 18 out of the policies</a:t>
            </a:r>
            <a:r>
              <a:rPr lang="en-GB" baseline="0" dirty="0" smtClean="0"/>
              <a:t> had included a review date for revisiting their policies. </a:t>
            </a:r>
            <a:endParaRPr lang="en-GB" dirty="0" smtClean="0"/>
          </a:p>
          <a:p>
            <a:endParaRPr lang="en-GB" dirty="0" smtClean="0"/>
          </a:p>
          <a:p>
            <a:r>
              <a:rPr lang="en-GB" dirty="0" smtClean="0"/>
              <a:t>As</a:t>
            </a:r>
            <a:r>
              <a:rPr lang="en-GB" baseline="0" dirty="0" smtClean="0"/>
              <a:t> seen from the world cloud, a lot of DP policies also cover things you would instead expect to find in a collection management policy. </a:t>
            </a:r>
          </a:p>
          <a:p>
            <a:pPr marL="171450" indent="-171450">
              <a:buFontTx/>
              <a:buChar char="-"/>
            </a:pPr>
            <a:r>
              <a:rPr lang="en-GB" baseline="0" dirty="0" smtClean="0"/>
              <a:t>Use and reuse </a:t>
            </a:r>
          </a:p>
          <a:p>
            <a:pPr marL="171450" indent="-171450">
              <a:buFontTx/>
              <a:buChar char="-"/>
            </a:pPr>
            <a:r>
              <a:rPr lang="en-GB" baseline="0" dirty="0" smtClean="0"/>
              <a:t>Acquire and transfer </a:t>
            </a:r>
          </a:p>
          <a:p>
            <a:pPr marL="171450" indent="-171450">
              <a:buFontTx/>
              <a:buChar char="-"/>
            </a:pPr>
            <a:r>
              <a:rPr lang="en-GB" baseline="0" dirty="0" smtClean="0"/>
              <a:t>Appraise </a:t>
            </a:r>
          </a:p>
          <a:p>
            <a:pPr marL="171450" indent="-171450">
              <a:buFontTx/>
              <a:buChar char="-"/>
            </a:pPr>
            <a:r>
              <a:rPr lang="en-GB" baseline="0" dirty="0" smtClean="0"/>
              <a:t>Arrange and describe</a:t>
            </a:r>
          </a:p>
          <a:p>
            <a:pPr marL="171450" indent="-171450">
              <a:buFontTx/>
              <a:buChar char="-"/>
            </a:pPr>
            <a:r>
              <a:rPr lang="en-GB" baseline="0" dirty="0" smtClean="0"/>
              <a:t>Metadata </a:t>
            </a:r>
          </a:p>
          <a:p>
            <a:pPr marL="171450" indent="-171450">
              <a:buFontTx/>
              <a:buChar char="-"/>
            </a:pPr>
            <a:r>
              <a:rPr lang="en-GB" baseline="0" dirty="0" smtClean="0"/>
              <a:t>Access</a:t>
            </a:r>
          </a:p>
          <a:p>
            <a:pPr marL="0" indent="0">
              <a:buFontTx/>
              <a:buNone/>
            </a:pPr>
            <a:endParaRPr lang="en-GB" baseline="0" dirty="0" smtClean="0"/>
          </a:p>
          <a:p>
            <a:pPr marL="0" indent="0">
              <a:buFontTx/>
              <a:buNone/>
            </a:pPr>
            <a:r>
              <a:rPr lang="en-GB" baseline="0" dirty="0" smtClean="0"/>
              <a:t>We did not look into it, but it could be that these organisations were lacking basic CM policies and had to bake all of these things into their DP policy. </a:t>
            </a:r>
          </a:p>
          <a:p>
            <a:pPr marL="0" indent="0">
              <a:buFontTx/>
              <a:buNone/>
            </a:pPr>
            <a:endParaRPr lang="en-GB" baseline="0" dirty="0" smtClean="0"/>
          </a:p>
          <a:p>
            <a:pPr marL="171450" indent="-171450">
              <a:buFontTx/>
              <a:buChar char="-"/>
            </a:pPr>
            <a:endParaRPr lang="en-GB" baseline="0" dirty="0" smtClean="0"/>
          </a:p>
          <a:p>
            <a:pPr marL="171450" indent="-171450">
              <a:buFontTx/>
              <a:buChar char="-"/>
            </a:pPr>
            <a:endParaRPr lang="en-GB" baseline="0" dirty="0" smtClean="0"/>
          </a:p>
        </p:txBody>
      </p:sp>
      <p:sp>
        <p:nvSpPr>
          <p:cNvPr id="4" name="Slide Number Placeholder 3"/>
          <p:cNvSpPr>
            <a:spLocks noGrp="1"/>
          </p:cNvSpPr>
          <p:nvPr>
            <p:ph type="sldNum" sz="quarter" idx="10"/>
          </p:nvPr>
        </p:nvSpPr>
        <p:spPr/>
        <p:txBody>
          <a:bodyPr/>
          <a:lstStyle/>
          <a:p>
            <a:fld id="{3C83F0C6-A9F9-402A-AB4C-06BFEF9ED890}" type="slidenum">
              <a:rPr lang="en-GB" smtClean="0"/>
              <a:t>12</a:t>
            </a:fld>
            <a:endParaRPr lang="en-GB"/>
          </a:p>
        </p:txBody>
      </p:sp>
    </p:spTree>
    <p:extLst>
      <p:ext uri="{BB962C8B-B14F-4D97-AF65-F5344CB8AC3E}">
        <p14:creationId xmlns:p14="http://schemas.microsoft.com/office/powerpoint/2010/main" val="37791093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EEA224E-9D89-47DC-B31D-0AE60D0E95A5}" type="slidenum">
              <a:rPr lang="en-GB" smtClean="0"/>
              <a:t>13</a:t>
            </a:fld>
            <a:endParaRPr lang="en-GB"/>
          </a:p>
        </p:txBody>
      </p:sp>
    </p:spTree>
    <p:extLst>
      <p:ext uri="{BB962C8B-B14F-4D97-AF65-F5344CB8AC3E}">
        <p14:creationId xmlns:p14="http://schemas.microsoft.com/office/powerpoint/2010/main" val="7801048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Policy approaches</a:t>
            </a:r>
          </a:p>
          <a:p>
            <a:endParaRPr lang="en-GB" dirty="0" smtClean="0"/>
          </a:p>
          <a:p>
            <a:pPr marL="171450" indent="-171450">
              <a:buFont typeface="Arial" charset="0"/>
              <a:buChar char="•"/>
            </a:pPr>
            <a:r>
              <a:rPr lang="en-GB" dirty="0" smtClean="0"/>
              <a:t>To</a:t>
            </a:r>
            <a:r>
              <a:rPr lang="en-GB" baseline="0" dirty="0" smtClean="0"/>
              <a:t> make a choice – you have to know the organisation, the way it operates, the staff etc.</a:t>
            </a:r>
          </a:p>
          <a:p>
            <a:pPr marL="171450" indent="-171450">
              <a:buFont typeface="Arial" charset="0"/>
              <a:buChar char="•"/>
            </a:pPr>
            <a:r>
              <a:rPr lang="en-GB" baseline="0" dirty="0" smtClean="0"/>
              <a:t>Have to have a clear understanding of what’s available in terms of policy governance, other policies (list, gaps etc.)</a:t>
            </a:r>
          </a:p>
          <a:p>
            <a:pPr marL="171450" indent="-171450">
              <a:buFont typeface="Arial" charset="0"/>
              <a:buChar char="•"/>
            </a:pPr>
            <a:r>
              <a:rPr lang="en-GB" baseline="0" dirty="0" smtClean="0"/>
              <a:t>How advanced your organisation is in relation to managing digital?? </a:t>
            </a:r>
          </a:p>
          <a:p>
            <a:pPr marL="171450" indent="-171450">
              <a:buFont typeface="Arial" charset="0"/>
              <a:buChar char="•"/>
            </a:pPr>
            <a:r>
              <a:rPr lang="en-GB" baseline="0" dirty="0" smtClean="0"/>
              <a:t>(Ideally – would like a single holistic Preservation policy, but too many things are missing in relation to digital governance, and need to drive digital forward in the organisation. Also digital literacy levels are too low</a:t>
            </a:r>
            <a:r>
              <a:rPr lang="is-IS" baseline="0" dirty="0" smtClean="0"/>
              <a:t>…)</a:t>
            </a:r>
            <a:endParaRPr lang="en-GB" dirty="0" smtClean="0"/>
          </a:p>
          <a:p>
            <a:endParaRPr lang="en-GB" dirty="0" smtClean="0"/>
          </a:p>
          <a:p>
            <a:r>
              <a:rPr lang="en-GB" dirty="0" smtClean="0"/>
              <a:t>There are different approaches to drafting policy:</a:t>
            </a:r>
          </a:p>
          <a:p>
            <a:pPr marL="171450" marR="0" indent="-171450" algn="l" defTabSz="914400" rtl="0" eaLnBrk="1" fontAlgn="auto" latinLnBrk="0" hangingPunct="1">
              <a:lnSpc>
                <a:spcPct val="100000"/>
              </a:lnSpc>
              <a:spcBef>
                <a:spcPts val="0"/>
              </a:spcBef>
              <a:spcAft>
                <a:spcPts val="0"/>
              </a:spcAft>
              <a:buClrTx/>
              <a:buSzTx/>
              <a:buFont typeface="Arial" charset="0"/>
              <a:buChar char="•"/>
              <a:tabLst/>
              <a:defRPr/>
            </a:pPr>
            <a:r>
              <a:rPr lang="en-GB" dirty="0" smtClean="0"/>
              <a:t>Comprehensive - </a:t>
            </a:r>
            <a:r>
              <a:rPr lang="en-GB" sz="1200" kern="1200" dirty="0" smtClean="0">
                <a:solidFill>
                  <a:schemeClr val="tx1"/>
                </a:solidFill>
                <a:effectLst/>
                <a:latin typeface="+mn-lt"/>
                <a:ea typeface="+mn-ea"/>
                <a:cs typeface="+mn-cs"/>
              </a:rPr>
              <a:t>The danger of being comprehensive is that if there is gaps, then these gaps are an issue</a:t>
            </a:r>
            <a:endParaRPr lang="en-US" sz="1200" kern="1200" dirty="0" smtClean="0">
              <a:solidFill>
                <a:schemeClr val="tx1"/>
              </a:solidFill>
              <a:effectLst/>
              <a:latin typeface="+mn-lt"/>
              <a:ea typeface="+mn-ea"/>
              <a:cs typeface="+mn-cs"/>
            </a:endParaRPr>
          </a:p>
          <a:p>
            <a:pPr marL="171450" indent="-171450">
              <a:buFont typeface="Arial" charset="0"/>
              <a:buChar char="•"/>
            </a:pPr>
            <a:r>
              <a:rPr lang="en-GB" dirty="0" smtClean="0"/>
              <a:t>High-level – only possible if</a:t>
            </a:r>
            <a:r>
              <a:rPr lang="en-GB" baseline="0" dirty="0" smtClean="0"/>
              <a:t> the whole range of PSPG are in place (or being developed)</a:t>
            </a:r>
          </a:p>
          <a:p>
            <a:pPr marL="171450" indent="-171450">
              <a:buFont typeface="Arial" charset="0"/>
              <a:buChar char="•"/>
            </a:pPr>
            <a:r>
              <a:rPr lang="en-GB" baseline="0" dirty="0" smtClean="0"/>
              <a:t>Make sure it’s linked to the strategy</a:t>
            </a:r>
          </a:p>
          <a:p>
            <a:pPr marL="171450" indent="-171450">
              <a:buFont typeface="Arial" charset="0"/>
              <a:buChar char="•"/>
            </a:pPr>
            <a:endParaRPr lang="en-GB" baseline="0" dirty="0" smtClean="0"/>
          </a:p>
          <a:p>
            <a:pPr marL="171450" marR="0" indent="-171450" algn="l" defTabSz="914400" rtl="0" eaLnBrk="1" fontAlgn="auto" latinLnBrk="0" hangingPunct="1">
              <a:lnSpc>
                <a:spcPct val="100000"/>
              </a:lnSpc>
              <a:spcBef>
                <a:spcPts val="0"/>
              </a:spcBef>
              <a:spcAft>
                <a:spcPts val="0"/>
              </a:spcAft>
              <a:buClrTx/>
              <a:buSzTx/>
              <a:buFont typeface="Arial" charset="0"/>
              <a:buChar char="•"/>
              <a:tabLst/>
              <a:defRPr/>
            </a:pPr>
            <a:endParaRPr lang="en-GB" sz="1200" b="0" i="1" u="none" strike="noStrike"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80405B76-8699-450F-AF62-CDE21B60DA44}" type="slidenum">
              <a:rPr lang="en-GB" smtClean="0"/>
              <a:t>14</a:t>
            </a:fld>
            <a:endParaRPr lang="en-GB"/>
          </a:p>
        </p:txBody>
      </p:sp>
    </p:spTree>
    <p:extLst>
      <p:ext uri="{BB962C8B-B14F-4D97-AF65-F5344CB8AC3E}">
        <p14:creationId xmlns:p14="http://schemas.microsoft.com/office/powerpoint/2010/main" val="17915463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Maturity modelling - benchmarking</a:t>
            </a:r>
          </a:p>
          <a:p>
            <a:pPr marL="171450" indent="-171450">
              <a:buFont typeface="Arial" charset="0"/>
              <a:buChar char="•"/>
            </a:pPr>
            <a:r>
              <a:rPr lang="en-GB" dirty="0" smtClean="0"/>
              <a:t>To develop a foundation for both policy and strategy</a:t>
            </a:r>
            <a:r>
              <a:rPr lang="en-GB" baseline="0" dirty="0" smtClean="0"/>
              <a:t> – maturity modelling was used</a:t>
            </a:r>
          </a:p>
          <a:p>
            <a:pPr marL="171450" indent="-171450">
              <a:buFont typeface="Arial" charset="0"/>
              <a:buChar char="•"/>
            </a:pPr>
            <a:r>
              <a:rPr lang="en-GB" baseline="0" dirty="0" smtClean="0"/>
              <a:t>Created a benchmark for a range of purposes – including being able to measure annual improvements – for planning purposes</a:t>
            </a:r>
          </a:p>
          <a:p>
            <a:endParaRPr lang="en-GB" dirty="0"/>
          </a:p>
        </p:txBody>
      </p:sp>
      <p:sp>
        <p:nvSpPr>
          <p:cNvPr id="4" name="Slide Number Placeholder 3"/>
          <p:cNvSpPr>
            <a:spLocks noGrp="1"/>
          </p:cNvSpPr>
          <p:nvPr>
            <p:ph type="sldNum" sz="quarter" idx="10"/>
          </p:nvPr>
        </p:nvSpPr>
        <p:spPr/>
        <p:txBody>
          <a:bodyPr/>
          <a:lstStyle/>
          <a:p>
            <a:fld id="{80405B76-8699-450F-AF62-CDE21B60DA44}" type="slidenum">
              <a:rPr lang="en-GB" smtClean="0"/>
              <a:t>15</a:t>
            </a:fld>
            <a:endParaRPr lang="en-GB"/>
          </a:p>
        </p:txBody>
      </p:sp>
    </p:spTree>
    <p:extLst>
      <p:ext uri="{BB962C8B-B14F-4D97-AF65-F5344CB8AC3E}">
        <p14:creationId xmlns:p14="http://schemas.microsoft.com/office/powerpoint/2010/main" val="5225517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Arial" charset="0"/>
              <a:buNone/>
              <a:tabLst/>
              <a:defRPr/>
            </a:pPr>
            <a:endParaRPr lang="en-GB" sz="1200" b="0" i="0" u="none" strike="noStrike"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80405B76-8699-450F-AF62-CDE21B60DA44}" type="slidenum">
              <a:rPr lang="en-GB" smtClean="0"/>
              <a:t>16</a:t>
            </a:fld>
            <a:endParaRPr lang="en-GB"/>
          </a:p>
        </p:txBody>
      </p:sp>
    </p:spTree>
    <p:extLst>
      <p:ext uri="{BB962C8B-B14F-4D97-AF65-F5344CB8AC3E}">
        <p14:creationId xmlns:p14="http://schemas.microsoft.com/office/powerpoint/2010/main" val="1942558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EEA224E-9D89-47DC-B31D-0AE60D0E95A5}" type="slidenum">
              <a:rPr lang="en-GB" smtClean="0"/>
              <a:t>2</a:t>
            </a:fld>
            <a:endParaRPr lang="en-GB"/>
          </a:p>
        </p:txBody>
      </p:sp>
    </p:spTree>
    <p:extLst>
      <p:ext uri="{BB962C8B-B14F-4D97-AF65-F5344CB8AC3E}">
        <p14:creationId xmlns:p14="http://schemas.microsoft.com/office/powerpoint/2010/main" val="38894526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charset="0"/>
              <a:buChar char="•"/>
            </a:pPr>
            <a:endParaRPr lang="en-GB" dirty="0"/>
          </a:p>
        </p:txBody>
      </p:sp>
      <p:sp>
        <p:nvSpPr>
          <p:cNvPr id="4" name="Slide Number Placeholder 3"/>
          <p:cNvSpPr>
            <a:spLocks noGrp="1"/>
          </p:cNvSpPr>
          <p:nvPr>
            <p:ph type="sldNum" sz="quarter" idx="10"/>
          </p:nvPr>
        </p:nvSpPr>
        <p:spPr/>
        <p:txBody>
          <a:bodyPr/>
          <a:lstStyle/>
          <a:p>
            <a:fld id="{80405B76-8699-450F-AF62-CDE21B60DA44}" type="slidenum">
              <a:rPr lang="en-GB" smtClean="0"/>
              <a:t>3</a:t>
            </a:fld>
            <a:endParaRPr lang="en-GB"/>
          </a:p>
        </p:txBody>
      </p:sp>
    </p:spTree>
    <p:extLst>
      <p:ext uri="{BB962C8B-B14F-4D97-AF65-F5344CB8AC3E}">
        <p14:creationId xmlns:p14="http://schemas.microsoft.com/office/powerpoint/2010/main" val="15178482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0405B76-8699-450F-AF62-CDE21B60DA44}" type="slidenum">
              <a:rPr lang="en-GB" smtClean="0"/>
              <a:t>4</a:t>
            </a:fld>
            <a:endParaRPr lang="en-GB"/>
          </a:p>
        </p:txBody>
      </p:sp>
    </p:spTree>
    <p:extLst>
      <p:ext uri="{BB962C8B-B14F-4D97-AF65-F5344CB8AC3E}">
        <p14:creationId xmlns:p14="http://schemas.microsoft.com/office/powerpoint/2010/main" val="38672282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charset="0"/>
              <a:buChar char="•"/>
            </a:pPr>
            <a:endParaRPr lang="en-GB" b="1" dirty="0"/>
          </a:p>
        </p:txBody>
      </p:sp>
      <p:sp>
        <p:nvSpPr>
          <p:cNvPr id="4" name="Slide Number Placeholder 3"/>
          <p:cNvSpPr>
            <a:spLocks noGrp="1"/>
          </p:cNvSpPr>
          <p:nvPr>
            <p:ph type="sldNum" sz="quarter" idx="10"/>
          </p:nvPr>
        </p:nvSpPr>
        <p:spPr/>
        <p:txBody>
          <a:bodyPr/>
          <a:lstStyle/>
          <a:p>
            <a:fld id="{80405B76-8699-450F-AF62-CDE21B60DA44}" type="slidenum">
              <a:rPr lang="en-GB" smtClean="0"/>
              <a:t>5</a:t>
            </a:fld>
            <a:endParaRPr lang="en-GB"/>
          </a:p>
        </p:txBody>
      </p:sp>
    </p:spTree>
    <p:extLst>
      <p:ext uri="{BB962C8B-B14F-4D97-AF65-F5344CB8AC3E}">
        <p14:creationId xmlns:p14="http://schemas.microsoft.com/office/powerpoint/2010/main" val="1026577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1" baseline="0" dirty="0" smtClean="0"/>
          </a:p>
          <a:p>
            <a:pPr marL="171450" indent="-171450">
              <a:buFont typeface="Arial" charset="0"/>
              <a:buChar char="•"/>
            </a:pPr>
            <a:endParaRPr lang="en-GB" b="1" baseline="0" dirty="0" smtClean="0"/>
          </a:p>
          <a:p>
            <a:pPr marL="171450" indent="-171450">
              <a:buFont typeface="Arial" charset="0"/>
              <a:buChar char="•"/>
            </a:pPr>
            <a:endParaRPr lang="en-GB" b="1" dirty="0"/>
          </a:p>
        </p:txBody>
      </p:sp>
      <p:sp>
        <p:nvSpPr>
          <p:cNvPr id="4" name="Slide Number Placeholder 3"/>
          <p:cNvSpPr>
            <a:spLocks noGrp="1"/>
          </p:cNvSpPr>
          <p:nvPr>
            <p:ph type="sldNum" sz="quarter" idx="10"/>
          </p:nvPr>
        </p:nvSpPr>
        <p:spPr/>
        <p:txBody>
          <a:bodyPr/>
          <a:lstStyle/>
          <a:p>
            <a:fld id="{80405B76-8699-450F-AF62-CDE21B60DA44}" type="slidenum">
              <a:rPr lang="en-GB" smtClean="0"/>
              <a:t>6</a:t>
            </a:fld>
            <a:endParaRPr lang="en-GB"/>
          </a:p>
        </p:txBody>
      </p:sp>
    </p:spTree>
    <p:extLst>
      <p:ext uri="{BB962C8B-B14F-4D97-AF65-F5344CB8AC3E}">
        <p14:creationId xmlns:p14="http://schemas.microsoft.com/office/powerpoint/2010/main" val="16773184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charset="0"/>
              <a:buChar char="•"/>
            </a:pPr>
            <a:endParaRPr lang="en-GB" b="1" dirty="0"/>
          </a:p>
        </p:txBody>
      </p:sp>
      <p:sp>
        <p:nvSpPr>
          <p:cNvPr id="4" name="Slide Number Placeholder 3"/>
          <p:cNvSpPr>
            <a:spLocks noGrp="1"/>
          </p:cNvSpPr>
          <p:nvPr>
            <p:ph type="sldNum" sz="quarter" idx="10"/>
          </p:nvPr>
        </p:nvSpPr>
        <p:spPr/>
        <p:txBody>
          <a:bodyPr/>
          <a:lstStyle/>
          <a:p>
            <a:fld id="{80405B76-8699-450F-AF62-CDE21B60DA44}" type="slidenum">
              <a:rPr lang="en-GB" smtClean="0"/>
              <a:t>7</a:t>
            </a:fld>
            <a:endParaRPr lang="en-GB"/>
          </a:p>
        </p:txBody>
      </p:sp>
    </p:spTree>
    <p:extLst>
      <p:ext uri="{BB962C8B-B14F-4D97-AF65-F5344CB8AC3E}">
        <p14:creationId xmlns:p14="http://schemas.microsoft.com/office/powerpoint/2010/main" val="3417646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Bodleian </a:t>
            </a:r>
            <a:r>
              <a:rPr lang="en-GB" dirty="0" err="1" smtClean="0"/>
              <a:t>Libraires</a:t>
            </a:r>
            <a:r>
              <a:rPr lang="en-GB" dirty="0" smtClean="0"/>
              <a:t> gap</a:t>
            </a:r>
            <a:r>
              <a:rPr lang="en-GB" baseline="0" dirty="0" smtClean="0"/>
              <a:t> analysis </a:t>
            </a:r>
            <a:endParaRPr lang="en-GB" dirty="0"/>
          </a:p>
        </p:txBody>
      </p:sp>
      <p:sp>
        <p:nvSpPr>
          <p:cNvPr id="4" name="Slide Number Placeholder 3"/>
          <p:cNvSpPr>
            <a:spLocks noGrp="1"/>
          </p:cNvSpPr>
          <p:nvPr>
            <p:ph type="sldNum" sz="quarter" idx="10"/>
          </p:nvPr>
        </p:nvSpPr>
        <p:spPr/>
        <p:txBody>
          <a:bodyPr/>
          <a:lstStyle/>
          <a:p>
            <a:fld id="{80405B76-8699-450F-AF62-CDE21B60DA44}" type="slidenum">
              <a:rPr lang="en-GB" smtClean="0"/>
              <a:t>8</a:t>
            </a:fld>
            <a:endParaRPr lang="en-GB"/>
          </a:p>
        </p:txBody>
      </p:sp>
    </p:spTree>
    <p:extLst>
      <p:ext uri="{BB962C8B-B14F-4D97-AF65-F5344CB8AC3E}">
        <p14:creationId xmlns:p14="http://schemas.microsoft.com/office/powerpoint/2010/main" val="36876527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EEA224E-9D89-47DC-B31D-0AE60D0E95A5}" type="slidenum">
              <a:rPr lang="en-GB" smtClean="0"/>
              <a:t>9</a:t>
            </a:fld>
            <a:endParaRPr lang="en-GB"/>
          </a:p>
        </p:txBody>
      </p:sp>
    </p:spTree>
    <p:extLst>
      <p:ext uri="{BB962C8B-B14F-4D97-AF65-F5344CB8AC3E}">
        <p14:creationId xmlns:p14="http://schemas.microsoft.com/office/powerpoint/2010/main" val="280290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724ADA7D-9CE6-4CCB-BCDD-D45D004CBD92}" type="datetimeFigureOut">
              <a:rPr lang="en-GB" smtClean="0"/>
              <a:t>18/01/2019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E661F3-A510-4D93-B57F-CCC675F656D4}" type="slidenum">
              <a:rPr lang="en-GB" smtClean="0"/>
              <a:t>‹#›</a:t>
            </a:fld>
            <a:endParaRPr lang="en-GB"/>
          </a:p>
        </p:txBody>
      </p:sp>
    </p:spTree>
    <p:extLst>
      <p:ext uri="{BB962C8B-B14F-4D97-AF65-F5344CB8AC3E}">
        <p14:creationId xmlns:p14="http://schemas.microsoft.com/office/powerpoint/2010/main" val="28197742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24ADA7D-9CE6-4CCB-BCDD-D45D004CBD92}" type="datetimeFigureOut">
              <a:rPr lang="en-GB" smtClean="0"/>
              <a:t>18/01/2019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E661F3-A510-4D93-B57F-CCC675F656D4}" type="slidenum">
              <a:rPr lang="en-GB" smtClean="0"/>
              <a:t>‹#›</a:t>
            </a:fld>
            <a:endParaRPr lang="en-GB"/>
          </a:p>
        </p:txBody>
      </p:sp>
    </p:spTree>
    <p:extLst>
      <p:ext uri="{BB962C8B-B14F-4D97-AF65-F5344CB8AC3E}">
        <p14:creationId xmlns:p14="http://schemas.microsoft.com/office/powerpoint/2010/main" val="15802701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24ADA7D-9CE6-4CCB-BCDD-D45D004CBD92}" type="datetimeFigureOut">
              <a:rPr lang="en-GB" smtClean="0"/>
              <a:t>18/01/2019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E661F3-A510-4D93-B57F-CCC675F656D4}" type="slidenum">
              <a:rPr lang="en-GB" smtClean="0"/>
              <a:t>‹#›</a:t>
            </a:fld>
            <a:endParaRPr lang="en-GB"/>
          </a:p>
        </p:txBody>
      </p:sp>
    </p:spTree>
    <p:extLst>
      <p:ext uri="{BB962C8B-B14F-4D97-AF65-F5344CB8AC3E}">
        <p14:creationId xmlns:p14="http://schemas.microsoft.com/office/powerpoint/2010/main" val="28370260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24ADA7D-9CE6-4CCB-BCDD-D45D004CBD92}" type="datetimeFigureOut">
              <a:rPr lang="en-GB" smtClean="0"/>
              <a:t>18/01/2019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E661F3-A510-4D93-B57F-CCC675F656D4}" type="slidenum">
              <a:rPr lang="en-GB" smtClean="0"/>
              <a:t>‹#›</a:t>
            </a:fld>
            <a:endParaRPr lang="en-GB"/>
          </a:p>
        </p:txBody>
      </p:sp>
    </p:spTree>
    <p:extLst>
      <p:ext uri="{BB962C8B-B14F-4D97-AF65-F5344CB8AC3E}">
        <p14:creationId xmlns:p14="http://schemas.microsoft.com/office/powerpoint/2010/main" val="31305748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24ADA7D-9CE6-4CCB-BCDD-D45D004CBD92}" type="datetimeFigureOut">
              <a:rPr lang="en-GB" smtClean="0"/>
              <a:t>18/01/2019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E661F3-A510-4D93-B57F-CCC675F656D4}" type="slidenum">
              <a:rPr lang="en-GB" smtClean="0"/>
              <a:t>‹#›</a:t>
            </a:fld>
            <a:endParaRPr lang="en-GB"/>
          </a:p>
        </p:txBody>
      </p:sp>
    </p:spTree>
    <p:extLst>
      <p:ext uri="{BB962C8B-B14F-4D97-AF65-F5344CB8AC3E}">
        <p14:creationId xmlns:p14="http://schemas.microsoft.com/office/powerpoint/2010/main" val="24350984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724ADA7D-9CE6-4CCB-BCDD-D45D004CBD92}" type="datetimeFigureOut">
              <a:rPr lang="en-GB" smtClean="0"/>
              <a:t>18/01/2019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E661F3-A510-4D93-B57F-CCC675F656D4}" type="slidenum">
              <a:rPr lang="en-GB" smtClean="0"/>
              <a:t>‹#›</a:t>
            </a:fld>
            <a:endParaRPr lang="en-GB"/>
          </a:p>
        </p:txBody>
      </p:sp>
    </p:spTree>
    <p:extLst>
      <p:ext uri="{BB962C8B-B14F-4D97-AF65-F5344CB8AC3E}">
        <p14:creationId xmlns:p14="http://schemas.microsoft.com/office/powerpoint/2010/main" val="17385768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724ADA7D-9CE6-4CCB-BCDD-D45D004CBD92}" type="datetimeFigureOut">
              <a:rPr lang="en-GB" smtClean="0"/>
              <a:t>18/01/2019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BE661F3-A510-4D93-B57F-CCC675F656D4}" type="slidenum">
              <a:rPr lang="en-GB" smtClean="0"/>
              <a:t>‹#›</a:t>
            </a:fld>
            <a:endParaRPr lang="en-GB"/>
          </a:p>
        </p:txBody>
      </p:sp>
    </p:spTree>
    <p:extLst>
      <p:ext uri="{BB962C8B-B14F-4D97-AF65-F5344CB8AC3E}">
        <p14:creationId xmlns:p14="http://schemas.microsoft.com/office/powerpoint/2010/main" val="33269588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724ADA7D-9CE6-4CCB-BCDD-D45D004CBD92}" type="datetimeFigureOut">
              <a:rPr lang="en-GB" smtClean="0"/>
              <a:t>18/01/2019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BE661F3-A510-4D93-B57F-CCC675F656D4}" type="slidenum">
              <a:rPr lang="en-GB" smtClean="0"/>
              <a:t>‹#›</a:t>
            </a:fld>
            <a:endParaRPr lang="en-GB"/>
          </a:p>
        </p:txBody>
      </p:sp>
    </p:spTree>
    <p:extLst>
      <p:ext uri="{BB962C8B-B14F-4D97-AF65-F5344CB8AC3E}">
        <p14:creationId xmlns:p14="http://schemas.microsoft.com/office/powerpoint/2010/main" val="18070031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24ADA7D-9CE6-4CCB-BCDD-D45D004CBD92}" type="datetimeFigureOut">
              <a:rPr lang="en-GB" smtClean="0"/>
              <a:t>18/01/2019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BE661F3-A510-4D93-B57F-CCC675F656D4}" type="slidenum">
              <a:rPr lang="en-GB" smtClean="0"/>
              <a:t>‹#›</a:t>
            </a:fld>
            <a:endParaRPr lang="en-GB"/>
          </a:p>
        </p:txBody>
      </p:sp>
    </p:spTree>
    <p:extLst>
      <p:ext uri="{BB962C8B-B14F-4D97-AF65-F5344CB8AC3E}">
        <p14:creationId xmlns:p14="http://schemas.microsoft.com/office/powerpoint/2010/main" val="18191927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24ADA7D-9CE6-4CCB-BCDD-D45D004CBD92}" type="datetimeFigureOut">
              <a:rPr lang="en-GB" smtClean="0"/>
              <a:t>18/01/2019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E661F3-A510-4D93-B57F-CCC675F656D4}" type="slidenum">
              <a:rPr lang="en-GB" smtClean="0"/>
              <a:t>‹#›</a:t>
            </a:fld>
            <a:endParaRPr lang="en-GB"/>
          </a:p>
        </p:txBody>
      </p:sp>
    </p:spTree>
    <p:extLst>
      <p:ext uri="{BB962C8B-B14F-4D97-AF65-F5344CB8AC3E}">
        <p14:creationId xmlns:p14="http://schemas.microsoft.com/office/powerpoint/2010/main" val="33897913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24ADA7D-9CE6-4CCB-BCDD-D45D004CBD92}" type="datetimeFigureOut">
              <a:rPr lang="en-GB" smtClean="0"/>
              <a:t>18/01/2019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E661F3-A510-4D93-B57F-CCC675F656D4}" type="slidenum">
              <a:rPr lang="en-GB" smtClean="0"/>
              <a:t>‹#›</a:t>
            </a:fld>
            <a:endParaRPr lang="en-GB"/>
          </a:p>
        </p:txBody>
      </p:sp>
    </p:spTree>
    <p:extLst>
      <p:ext uri="{BB962C8B-B14F-4D97-AF65-F5344CB8AC3E}">
        <p14:creationId xmlns:p14="http://schemas.microsoft.com/office/powerpoint/2010/main" val="385229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24ADA7D-9CE6-4CCB-BCDD-D45D004CBD92}" type="datetimeFigureOut">
              <a:rPr lang="en-GB" smtClean="0"/>
              <a:t>18/01/2019</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BE661F3-A510-4D93-B57F-CCC675F656D4}" type="slidenum">
              <a:rPr lang="en-GB" smtClean="0"/>
              <a:t>‹#›</a:t>
            </a:fld>
            <a:endParaRPr lang="en-GB"/>
          </a:p>
        </p:txBody>
      </p:sp>
    </p:spTree>
    <p:extLst>
      <p:ext uri="{BB962C8B-B14F-4D97-AF65-F5344CB8AC3E}">
        <p14:creationId xmlns:p14="http://schemas.microsoft.com/office/powerpoint/2010/main" val="11322863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hyperlink" Target="https://dpconline.org/handbook/institutional-strategies/institutional-policies-and-strategies"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hyperlink" Target="http://blogs.loc.gov/thesignal/2011/07/facing-off-with-digital-preservation-policy/" TargetMode="External"/><Relationship Id="rId5" Type="http://schemas.openxmlformats.org/officeDocument/2006/relationships/hyperlink" Target="http://blogs.loc.gov/thesignal/2013/08/analysis-of-current-digital-preservation-policies-archives-libraries-and-museums/" TargetMode="External"/><Relationship Id="rId4" Type="http://schemas.openxmlformats.org/officeDocument/2006/relationships/hyperlink" Target="http://wiki.opf-labs.org/display/SP/Published+Preservation+Policies" TargetMode="Externa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810102"/>
            <a:ext cx="12192000" cy="1325563"/>
          </a:xfrm>
        </p:spPr>
        <p:txBody>
          <a:bodyPr>
            <a:normAutofit fontScale="90000"/>
          </a:bodyPr>
          <a:lstStyle/>
          <a:p>
            <a:pPr algn="ctr"/>
            <a:r>
              <a:rPr lang="en-GB" sz="5400" b="1" dirty="0" smtClean="0"/>
              <a:t>Part 3</a:t>
            </a:r>
            <a:br>
              <a:rPr lang="en-GB" sz="5400" b="1" dirty="0" smtClean="0"/>
            </a:br>
            <a:r>
              <a:rPr lang="en-GB" sz="5400" dirty="0" smtClean="0"/>
              <a:t>Policy review and gap analysis</a:t>
            </a:r>
            <a:endParaRPr lang="en-GB" sz="5400" dirty="0"/>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84123" y="3623733"/>
            <a:ext cx="3223754" cy="2703689"/>
          </a:xfrm>
          <a:prstGeom prst="rect">
            <a:avLst/>
          </a:prstGeom>
        </p:spPr>
      </p:pic>
      <p:sp>
        <p:nvSpPr>
          <p:cNvPr id="4" name="TextBox 3"/>
          <p:cNvSpPr txBox="1"/>
          <p:nvPr/>
        </p:nvSpPr>
        <p:spPr>
          <a:xfrm>
            <a:off x="9911644" y="6540240"/>
            <a:ext cx="2156178" cy="253916"/>
          </a:xfrm>
          <a:prstGeom prst="rect">
            <a:avLst/>
          </a:prstGeom>
          <a:noFill/>
        </p:spPr>
        <p:txBody>
          <a:bodyPr wrap="square" rtlCol="0">
            <a:spAutoFit/>
          </a:bodyPr>
          <a:lstStyle/>
          <a:p>
            <a:r>
              <a:rPr lang="en-GB" sz="1050" dirty="0" smtClean="0"/>
              <a:t>CC BY 2.5 Denmark, Digital </a:t>
            </a:r>
            <a:r>
              <a:rPr lang="en-GB" sz="1050" dirty="0" err="1" smtClean="0"/>
              <a:t>Bevaring</a:t>
            </a:r>
            <a:r>
              <a:rPr lang="en-GB" sz="1050" dirty="0" smtClean="0"/>
              <a:t> </a:t>
            </a:r>
            <a:endParaRPr lang="en-GB" sz="1050" dirty="0"/>
          </a:p>
        </p:txBody>
      </p:sp>
    </p:spTree>
    <p:extLst>
      <p:ext uri="{BB962C8B-B14F-4D97-AF65-F5344CB8AC3E}">
        <p14:creationId xmlns:p14="http://schemas.microsoft.com/office/powerpoint/2010/main" val="131174413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Digital preservation policy guidance</a:t>
            </a:r>
            <a:endParaRPr lang="en-GB" dirty="0"/>
          </a:p>
        </p:txBody>
      </p:sp>
      <p:sp>
        <p:nvSpPr>
          <p:cNvPr id="3" name="Content Placeholder 2"/>
          <p:cNvSpPr>
            <a:spLocks noGrp="1"/>
          </p:cNvSpPr>
          <p:nvPr>
            <p:ph idx="1"/>
          </p:nvPr>
        </p:nvSpPr>
        <p:spPr/>
        <p:txBody>
          <a:bodyPr>
            <a:normAutofit fontScale="85000" lnSpcReduction="20000"/>
          </a:bodyPr>
          <a:lstStyle/>
          <a:p>
            <a:pPr marL="0" indent="0">
              <a:buNone/>
            </a:pPr>
            <a:r>
              <a:rPr lang="en-US" dirty="0" smtClean="0"/>
              <a:t>DPC Handbook</a:t>
            </a:r>
          </a:p>
          <a:p>
            <a:pPr>
              <a:buFont typeface="Arial" charset="0"/>
              <a:buChar char="•"/>
            </a:pPr>
            <a:r>
              <a:rPr lang="en-US" dirty="0" smtClean="0">
                <a:hlinkClick r:id="rId3"/>
              </a:rPr>
              <a:t>https</a:t>
            </a:r>
            <a:r>
              <a:rPr lang="en-US" dirty="0">
                <a:hlinkClick r:id="rId3"/>
              </a:rPr>
              <a:t>://</a:t>
            </a:r>
            <a:r>
              <a:rPr lang="en-US" dirty="0" smtClean="0">
                <a:hlinkClick r:id="rId3"/>
              </a:rPr>
              <a:t>dpconline.org/handbook/institutional-strategies/institutional-policies-and-strategies</a:t>
            </a:r>
            <a:endParaRPr lang="en-US" dirty="0" smtClean="0"/>
          </a:p>
          <a:p>
            <a:pPr>
              <a:buFont typeface="Arial" charset="0"/>
              <a:buChar char="•"/>
            </a:pPr>
            <a:endParaRPr lang="en-US" dirty="0"/>
          </a:p>
          <a:p>
            <a:pPr marL="0" indent="0">
              <a:buNone/>
            </a:pPr>
            <a:r>
              <a:rPr lang="en-US" dirty="0" smtClean="0"/>
              <a:t>SCAPE Project</a:t>
            </a:r>
          </a:p>
          <a:p>
            <a:r>
              <a:rPr lang="en-US" dirty="0" smtClean="0">
                <a:hlinkClick r:id="rId4"/>
              </a:rPr>
              <a:t>http</a:t>
            </a:r>
            <a:r>
              <a:rPr lang="en-US" dirty="0">
                <a:hlinkClick r:id="rId4"/>
              </a:rPr>
              <a:t>://</a:t>
            </a:r>
            <a:r>
              <a:rPr lang="en-US" dirty="0" smtClean="0">
                <a:hlinkClick r:id="rId4"/>
              </a:rPr>
              <a:t>wiki.opf-labs.org/display/SP/Published+Preservation+Policies</a:t>
            </a:r>
            <a:r>
              <a:rPr lang="en-US" dirty="0"/>
              <a:t/>
            </a:r>
            <a:br>
              <a:rPr lang="en-US" dirty="0"/>
            </a:br>
            <a:endParaRPr lang="en-US" dirty="0"/>
          </a:p>
          <a:p>
            <a:pPr marL="0" indent="0">
              <a:buNone/>
            </a:pPr>
            <a:r>
              <a:rPr lang="en-US" dirty="0" smtClean="0"/>
              <a:t>Library </a:t>
            </a:r>
            <a:r>
              <a:rPr lang="en-US" dirty="0"/>
              <a:t>of Congress </a:t>
            </a:r>
            <a:r>
              <a:rPr lang="en-US" dirty="0" smtClean="0"/>
              <a:t>(2011 &amp; 2013)</a:t>
            </a:r>
            <a:endParaRPr lang="en-US" dirty="0"/>
          </a:p>
          <a:p>
            <a:r>
              <a:rPr lang="en-US" dirty="0">
                <a:hlinkClick r:id="rId5"/>
              </a:rPr>
              <a:t>http://blogs.loc.gov/thesignal/2013/08/analysis-of-current-digital-preservation-policies-archives-libraries-and-museums/</a:t>
            </a:r>
            <a:r>
              <a:rPr lang="en-US" dirty="0"/>
              <a:t> </a:t>
            </a:r>
            <a:br>
              <a:rPr lang="en-US" dirty="0"/>
            </a:br>
            <a:endParaRPr lang="en-US" dirty="0"/>
          </a:p>
          <a:p>
            <a:r>
              <a:rPr lang="en-US" dirty="0">
                <a:hlinkClick r:id="rId6"/>
              </a:rPr>
              <a:t>http://blogs.loc.gov/thesignal/2011/07/facing-off-with-digital-preservation-policy/</a:t>
            </a:r>
            <a:endParaRPr lang="en-US" dirty="0"/>
          </a:p>
          <a:p>
            <a:pPr marL="0" indent="0">
              <a:buNone/>
            </a:pPr>
            <a:endParaRPr lang="en-US" dirty="0" smtClean="0"/>
          </a:p>
        </p:txBody>
      </p:sp>
    </p:spTree>
    <p:extLst>
      <p:ext uri="{BB962C8B-B14F-4D97-AF65-F5344CB8AC3E}">
        <p14:creationId xmlns:p14="http://schemas.microsoft.com/office/powerpoint/2010/main" val="37452232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480391" y="381137"/>
            <a:ext cx="4436166" cy="5304045"/>
          </a:xfrm>
        </p:spPr>
        <p:txBody>
          <a:bodyPr>
            <a:normAutofit fontScale="25000" lnSpcReduction="20000"/>
          </a:bodyPr>
          <a:lstStyle/>
          <a:p>
            <a:r>
              <a:rPr lang="en-GB" sz="5600" dirty="0" smtClean="0"/>
              <a:t>Archelogy Data Service</a:t>
            </a:r>
          </a:p>
          <a:p>
            <a:r>
              <a:rPr lang="en-GB" sz="5600" dirty="0" smtClean="0"/>
              <a:t>Archives &amp; State Library of North Carolina</a:t>
            </a:r>
          </a:p>
          <a:p>
            <a:r>
              <a:rPr lang="en-GB" sz="5600" dirty="0" smtClean="0"/>
              <a:t>Archives NZ, NLNZ</a:t>
            </a:r>
          </a:p>
          <a:p>
            <a:r>
              <a:rPr lang="en-GB" sz="5600" dirty="0" smtClean="0"/>
              <a:t>Archives NZ, NLNZ</a:t>
            </a:r>
          </a:p>
          <a:p>
            <a:r>
              <a:rPr lang="en-GB" sz="5600" dirty="0" smtClean="0"/>
              <a:t>BFI</a:t>
            </a:r>
          </a:p>
          <a:p>
            <a:r>
              <a:rPr lang="en-GB" sz="5600" dirty="0" smtClean="0"/>
              <a:t>Boston University Libraries</a:t>
            </a:r>
          </a:p>
          <a:p>
            <a:r>
              <a:rPr lang="en-GB" sz="5600" dirty="0" smtClean="0"/>
              <a:t>California State Library</a:t>
            </a:r>
          </a:p>
          <a:p>
            <a:r>
              <a:rPr lang="en-GB" sz="5600" dirty="0" smtClean="0"/>
              <a:t>Cheshire Archives</a:t>
            </a:r>
          </a:p>
          <a:p>
            <a:r>
              <a:rPr lang="en-GB" sz="5600" dirty="0" smtClean="0"/>
              <a:t>Churchill College Cambridge</a:t>
            </a:r>
          </a:p>
          <a:p>
            <a:r>
              <a:rPr lang="en-GB" sz="5600" dirty="0" smtClean="0"/>
              <a:t>City of London</a:t>
            </a:r>
          </a:p>
          <a:p>
            <a:r>
              <a:rPr lang="en-GB" sz="5600" dirty="0" smtClean="0"/>
              <a:t>Cornell University Library</a:t>
            </a:r>
          </a:p>
          <a:p>
            <a:r>
              <a:rPr lang="en-GB" sz="5600" dirty="0" smtClean="0"/>
              <a:t>Dartmouth College Library</a:t>
            </a:r>
          </a:p>
          <a:p>
            <a:r>
              <a:rPr lang="en-GB" sz="5600" dirty="0" smtClean="0"/>
              <a:t>Elmer E. </a:t>
            </a:r>
            <a:r>
              <a:rPr lang="en-GB" sz="5600" dirty="0" err="1" smtClean="0"/>
              <a:t>Rasmuson</a:t>
            </a:r>
            <a:r>
              <a:rPr lang="en-GB" sz="5600" dirty="0" smtClean="0"/>
              <a:t> Library</a:t>
            </a:r>
          </a:p>
          <a:p>
            <a:r>
              <a:rPr lang="en-GB" sz="5600" dirty="0" smtClean="0"/>
              <a:t>Florida Digital Archive</a:t>
            </a:r>
          </a:p>
          <a:p>
            <a:r>
              <a:rPr lang="en-GB" sz="5600" dirty="0" smtClean="0"/>
              <a:t>Florida Digital Archive</a:t>
            </a:r>
          </a:p>
          <a:p>
            <a:r>
              <a:rPr lang="en-GB" sz="5600" dirty="0" err="1" smtClean="0"/>
              <a:t>GoPortis</a:t>
            </a:r>
            <a:r>
              <a:rPr lang="en-GB" sz="5600" dirty="0" smtClean="0"/>
              <a:t> - Consortium of German National Libraries</a:t>
            </a:r>
          </a:p>
          <a:p>
            <a:r>
              <a:rPr lang="en-GB" sz="5600" dirty="0" smtClean="0"/>
              <a:t>Hampshire County Council</a:t>
            </a:r>
          </a:p>
          <a:p>
            <a:r>
              <a:rPr lang="en-GB" sz="5600" dirty="0" err="1" smtClean="0"/>
              <a:t>HathiTrust</a:t>
            </a:r>
            <a:endParaRPr lang="en-GB" sz="5600" dirty="0" smtClean="0"/>
          </a:p>
          <a:p>
            <a:r>
              <a:rPr lang="en-GB" sz="5600" dirty="0" smtClean="0"/>
              <a:t>Heriot Watt University</a:t>
            </a:r>
          </a:p>
          <a:p>
            <a:r>
              <a:rPr lang="en-GB" sz="5600" dirty="0" smtClean="0"/>
              <a:t>John Hopkins Sheridan Libraries</a:t>
            </a:r>
          </a:p>
          <a:p>
            <a:r>
              <a:rPr lang="en-GB" sz="5600" dirty="0" smtClean="0"/>
              <a:t>National Archives Australia</a:t>
            </a:r>
          </a:p>
          <a:p>
            <a:r>
              <a:rPr lang="en-GB" sz="5600" dirty="0" smtClean="0"/>
              <a:t>National Library Australia</a:t>
            </a:r>
          </a:p>
          <a:p>
            <a:endParaRPr lang="en-GB" dirty="0"/>
          </a:p>
        </p:txBody>
      </p:sp>
      <p:sp>
        <p:nvSpPr>
          <p:cNvPr id="3" name="Content Placeholder 6"/>
          <p:cNvSpPr txBox="1">
            <a:spLocks/>
          </p:cNvSpPr>
          <p:nvPr/>
        </p:nvSpPr>
        <p:spPr>
          <a:xfrm>
            <a:off x="4290392" y="397839"/>
            <a:ext cx="4436166" cy="530404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400" dirty="0" smtClean="0"/>
              <a:t>National Library of Scotland</a:t>
            </a:r>
          </a:p>
          <a:p>
            <a:r>
              <a:rPr lang="en-GB" sz="1400" dirty="0" smtClean="0"/>
              <a:t>National Museum Australia</a:t>
            </a:r>
          </a:p>
          <a:p>
            <a:r>
              <a:rPr lang="en-GB" sz="1400" dirty="0" smtClean="0"/>
              <a:t>Netherlands Institute for Sound and Vision</a:t>
            </a:r>
          </a:p>
          <a:p>
            <a:r>
              <a:rPr lang="en-GB" sz="1400" dirty="0" smtClean="0"/>
              <a:t>Ohio State University Libraries</a:t>
            </a:r>
          </a:p>
          <a:p>
            <a:r>
              <a:rPr lang="en-GB" sz="1400" dirty="0" smtClean="0"/>
              <a:t>Purdue University Research Repository</a:t>
            </a:r>
          </a:p>
          <a:p>
            <a:r>
              <a:rPr lang="en-GB" sz="1400" dirty="0" smtClean="0"/>
              <a:t>Purdue University Research Repository</a:t>
            </a:r>
          </a:p>
          <a:p>
            <a:r>
              <a:rPr lang="en-GB" sz="1400" dirty="0" smtClean="0"/>
              <a:t>Sound and Vision Netherlands</a:t>
            </a:r>
          </a:p>
          <a:p>
            <a:r>
              <a:rPr lang="en-GB" sz="1400" dirty="0" smtClean="0"/>
              <a:t>State and University Library Denmark</a:t>
            </a:r>
          </a:p>
          <a:p>
            <a:r>
              <a:rPr lang="en-GB" sz="1400" dirty="0" smtClean="0"/>
              <a:t>State Library of Queensland</a:t>
            </a:r>
          </a:p>
          <a:p>
            <a:r>
              <a:rPr lang="en-GB" sz="1400" dirty="0" smtClean="0"/>
              <a:t>State Library Victoria</a:t>
            </a:r>
          </a:p>
          <a:p>
            <a:r>
              <a:rPr lang="en-GB" sz="1400" dirty="0" smtClean="0"/>
              <a:t>The Royal Library (Denmark)</a:t>
            </a:r>
          </a:p>
          <a:p>
            <a:r>
              <a:rPr lang="en-GB" sz="1400" dirty="0" smtClean="0"/>
              <a:t>TIB - National Science and Technology Library and National Economics Library, Germany</a:t>
            </a:r>
          </a:p>
          <a:p>
            <a:r>
              <a:rPr lang="en-GB" sz="1400" dirty="0" smtClean="0"/>
              <a:t>UK Data Archive (University of Essex)</a:t>
            </a:r>
          </a:p>
          <a:p>
            <a:r>
              <a:rPr lang="en-GB" sz="1400" dirty="0" smtClean="0"/>
              <a:t>UMass Amherst Libraries</a:t>
            </a:r>
          </a:p>
          <a:p>
            <a:r>
              <a:rPr lang="en-GB" sz="1400" dirty="0" smtClean="0"/>
              <a:t>University Libraries, University at Albany</a:t>
            </a:r>
          </a:p>
          <a:p>
            <a:r>
              <a:rPr lang="en-GB" sz="1400" dirty="0" smtClean="0"/>
              <a:t>University of Georgia Libraries</a:t>
            </a:r>
          </a:p>
          <a:p>
            <a:r>
              <a:rPr lang="en-GB" sz="1400" dirty="0" smtClean="0"/>
              <a:t>University of Illinois at Urbana-Champaign</a:t>
            </a:r>
          </a:p>
          <a:p>
            <a:r>
              <a:rPr lang="en-GB" sz="1400" dirty="0" smtClean="0"/>
              <a:t>University of Maryland Libraries</a:t>
            </a:r>
          </a:p>
          <a:p>
            <a:endParaRPr lang="en-GB" sz="1400" dirty="0"/>
          </a:p>
        </p:txBody>
      </p:sp>
      <p:sp>
        <p:nvSpPr>
          <p:cNvPr id="4" name="Content Placeholder 6"/>
          <p:cNvSpPr txBox="1">
            <a:spLocks/>
          </p:cNvSpPr>
          <p:nvPr/>
        </p:nvSpPr>
        <p:spPr>
          <a:xfrm>
            <a:off x="8285921" y="381136"/>
            <a:ext cx="4436166" cy="530404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400" dirty="0" smtClean="0"/>
              <a:t>University of Minnesota Library</a:t>
            </a:r>
          </a:p>
          <a:p>
            <a:r>
              <a:rPr lang="en-GB" sz="1400" dirty="0" smtClean="0"/>
              <a:t>University of South Carolina Libraries</a:t>
            </a:r>
          </a:p>
          <a:p>
            <a:r>
              <a:rPr lang="en-GB" sz="1400" dirty="0" smtClean="0"/>
              <a:t>University of Sussex and Special Collections</a:t>
            </a:r>
          </a:p>
          <a:p>
            <a:r>
              <a:rPr lang="en-GB" sz="1400" dirty="0" err="1" smtClean="0"/>
              <a:t>Wellcome</a:t>
            </a:r>
            <a:r>
              <a:rPr lang="en-GB" sz="1400" dirty="0" smtClean="0"/>
              <a:t> Library</a:t>
            </a:r>
          </a:p>
          <a:p>
            <a:r>
              <a:rPr lang="en-GB" sz="1400" dirty="0" smtClean="0"/>
              <a:t>York University Digital Library</a:t>
            </a:r>
          </a:p>
          <a:p>
            <a:r>
              <a:rPr lang="en-GB" sz="1400" dirty="0" smtClean="0"/>
              <a:t>ZBW</a:t>
            </a:r>
          </a:p>
          <a:p>
            <a:endParaRPr lang="en-GB" sz="1400" dirty="0"/>
          </a:p>
          <a:p>
            <a:r>
              <a:rPr lang="en-GB" sz="1400" i="1" dirty="0" smtClean="0"/>
              <a:t>Archives NZ, National Library of NZ</a:t>
            </a:r>
          </a:p>
          <a:p>
            <a:r>
              <a:rPr lang="en-GB" sz="1400" i="1" dirty="0" smtClean="0"/>
              <a:t>British Library</a:t>
            </a:r>
          </a:p>
          <a:p>
            <a:r>
              <a:rPr lang="en-GB" sz="1400" i="1" dirty="0" smtClean="0"/>
              <a:t>Dutch Digital Library </a:t>
            </a:r>
          </a:p>
          <a:p>
            <a:r>
              <a:rPr lang="en-GB" sz="1400" i="1" dirty="0" smtClean="0"/>
              <a:t>Parliamentary Archives (UK)</a:t>
            </a:r>
          </a:p>
          <a:p>
            <a:r>
              <a:rPr lang="en-GB" sz="1400" i="1" dirty="0" smtClean="0"/>
              <a:t>Public Record Office of Northern Ireland</a:t>
            </a:r>
          </a:p>
          <a:p>
            <a:r>
              <a:rPr lang="en-GB" sz="1400" i="1" dirty="0" smtClean="0"/>
              <a:t>The National Archives (UK)</a:t>
            </a:r>
          </a:p>
          <a:p>
            <a:r>
              <a:rPr lang="en-GB" sz="1400" i="1" dirty="0" smtClean="0"/>
              <a:t>The National Library of Wales</a:t>
            </a:r>
          </a:p>
          <a:p>
            <a:r>
              <a:rPr lang="en-GB" sz="1400" i="1" dirty="0" smtClean="0"/>
              <a:t>University of Manchester</a:t>
            </a:r>
          </a:p>
          <a:p>
            <a:r>
              <a:rPr lang="en-GB" sz="1400" i="1" dirty="0" smtClean="0"/>
              <a:t>Yale University Library</a:t>
            </a:r>
          </a:p>
          <a:p>
            <a:endParaRPr lang="en-GB" sz="1400" dirty="0" smtClean="0"/>
          </a:p>
          <a:p>
            <a:endParaRPr lang="en-GB" dirty="0"/>
          </a:p>
        </p:txBody>
      </p:sp>
    </p:spTree>
    <p:extLst>
      <p:ext uri="{BB962C8B-B14F-4D97-AF65-F5344CB8AC3E}">
        <p14:creationId xmlns:p14="http://schemas.microsoft.com/office/powerpoint/2010/main" val="75439125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stretch>
            <a:fillRect/>
          </a:stretch>
        </p:blipFill>
        <p:spPr>
          <a:xfrm>
            <a:off x="2699337" y="0"/>
            <a:ext cx="7535448" cy="6858000"/>
          </a:xfrm>
          <a:prstGeom prst="rect">
            <a:avLst/>
          </a:prstGeom>
        </p:spPr>
      </p:pic>
      <p:sp>
        <p:nvSpPr>
          <p:cNvPr id="2" name="TextBox 1"/>
          <p:cNvSpPr txBox="1"/>
          <p:nvPr/>
        </p:nvSpPr>
        <p:spPr>
          <a:xfrm>
            <a:off x="10793506" y="6581001"/>
            <a:ext cx="1828800" cy="276999"/>
          </a:xfrm>
          <a:prstGeom prst="rect">
            <a:avLst/>
          </a:prstGeom>
          <a:noFill/>
        </p:spPr>
        <p:txBody>
          <a:bodyPr wrap="square" rtlCol="0">
            <a:spAutoFit/>
          </a:bodyPr>
          <a:lstStyle/>
          <a:p>
            <a:r>
              <a:rPr lang="en-GB" sz="1200" i="1" dirty="0" smtClean="0"/>
              <a:t>Wordclouds.com</a:t>
            </a:r>
            <a:endParaRPr lang="en-GB" sz="1200" i="1" dirty="0"/>
          </a:p>
        </p:txBody>
      </p:sp>
    </p:spTree>
    <p:extLst>
      <p:ext uri="{BB962C8B-B14F-4D97-AF65-F5344CB8AC3E}">
        <p14:creationId xmlns:p14="http://schemas.microsoft.com/office/powerpoint/2010/main" val="382711710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endParaRPr lang="en-GB" sz="4800" dirty="0" smtClean="0"/>
          </a:p>
          <a:p>
            <a:pPr marL="0" indent="0" algn="ctr">
              <a:buNone/>
            </a:pPr>
            <a:r>
              <a:rPr lang="en-GB" sz="4800" dirty="0" smtClean="0"/>
              <a:t>Step 3: choosing the right policy for your organisation</a:t>
            </a:r>
            <a:endParaRPr lang="en-GB" sz="4800" dirty="0"/>
          </a:p>
        </p:txBody>
      </p:sp>
    </p:spTree>
    <p:extLst>
      <p:ext uri="{BB962C8B-B14F-4D97-AF65-F5344CB8AC3E}">
        <p14:creationId xmlns:p14="http://schemas.microsoft.com/office/powerpoint/2010/main" val="9700488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Choosing the right policy</a:t>
            </a:r>
            <a:endParaRPr lang="en-GB" dirty="0"/>
          </a:p>
        </p:txBody>
      </p:sp>
      <p:pic>
        <p:nvPicPr>
          <p:cNvPr id="4" name="Picture 2" descr="Black trees silhouette on white background Premium Vector"/>
          <p:cNvPicPr>
            <a:picLocks noChangeAspect="1" noChangeArrowheads="1"/>
          </p:cNvPicPr>
          <p:nvPr/>
        </p:nvPicPr>
        <p:blipFill rotWithShape="1">
          <a:blip r:embed="rId3">
            <a:extLst>
              <a:ext uri="{28A0092B-C50C-407E-A947-70E740481C1C}">
                <a14:useLocalDpi xmlns:a14="http://schemas.microsoft.com/office/drawing/2010/main" val="0"/>
              </a:ext>
            </a:extLst>
          </a:blip>
          <a:srcRect l="3308" t="55441" r="44875" b="6972"/>
          <a:stretch/>
        </p:blipFill>
        <p:spPr bwMode="auto">
          <a:xfrm>
            <a:off x="8242300" y="1387445"/>
            <a:ext cx="3479800" cy="252418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a:picLocks noChangeAspect="1"/>
          </p:cNvPicPr>
          <p:nvPr/>
        </p:nvPicPr>
        <p:blipFill rotWithShape="1">
          <a:blip r:embed="rId4" cstate="print">
            <a:extLst>
              <a:ext uri="{28A0092B-C50C-407E-A947-70E740481C1C}">
                <a14:useLocalDpi xmlns:a14="http://schemas.microsoft.com/office/drawing/2010/main" val="0"/>
              </a:ext>
            </a:extLst>
          </a:blip>
          <a:srcRect l="31880" t="20257" r="32734" b="45384"/>
          <a:stretch/>
        </p:blipFill>
        <p:spPr>
          <a:xfrm>
            <a:off x="1071736" y="1690688"/>
            <a:ext cx="3868333" cy="3756205"/>
          </a:xfrm>
          <a:prstGeom prst="rect">
            <a:avLst/>
          </a:prstGeom>
        </p:spPr>
      </p:pic>
      <p:pic>
        <p:nvPicPr>
          <p:cNvPr id="8" name="Picture 7"/>
          <p:cNvPicPr>
            <a:picLocks noChangeAspect="1"/>
          </p:cNvPicPr>
          <p:nvPr/>
        </p:nvPicPr>
        <p:blipFill rotWithShape="1">
          <a:blip r:embed="rId5" cstate="print">
            <a:extLst>
              <a:ext uri="{28A0092B-C50C-407E-A947-70E740481C1C}">
                <a14:useLocalDpi xmlns:a14="http://schemas.microsoft.com/office/drawing/2010/main" val="0"/>
              </a:ext>
            </a:extLst>
          </a:blip>
          <a:srcRect l="31880" t="20257" r="32734" b="45384"/>
          <a:stretch/>
        </p:blipFill>
        <p:spPr>
          <a:xfrm>
            <a:off x="4805536" y="4090120"/>
            <a:ext cx="1738041" cy="1687662"/>
          </a:xfrm>
          <a:prstGeom prst="rect">
            <a:avLst/>
          </a:prstGeom>
        </p:spPr>
      </p:pic>
      <p:pic>
        <p:nvPicPr>
          <p:cNvPr id="9" name="Picture 8"/>
          <p:cNvPicPr>
            <a:picLocks noChangeAspect="1"/>
          </p:cNvPicPr>
          <p:nvPr/>
        </p:nvPicPr>
        <p:blipFill rotWithShape="1">
          <a:blip r:embed="rId5" cstate="print">
            <a:extLst>
              <a:ext uri="{28A0092B-C50C-407E-A947-70E740481C1C}">
                <a14:useLocalDpi xmlns:a14="http://schemas.microsoft.com/office/drawing/2010/main" val="0"/>
              </a:ext>
            </a:extLst>
          </a:blip>
          <a:srcRect l="31880" t="20257" r="32734" b="45384"/>
          <a:stretch/>
        </p:blipFill>
        <p:spPr>
          <a:xfrm>
            <a:off x="7278728" y="4090120"/>
            <a:ext cx="1738041" cy="1687662"/>
          </a:xfrm>
          <a:prstGeom prst="rect">
            <a:avLst/>
          </a:prstGeom>
        </p:spPr>
      </p:pic>
      <p:sp>
        <p:nvSpPr>
          <p:cNvPr id="7" name="TextBox 3"/>
          <p:cNvSpPr txBox="1"/>
          <p:nvPr/>
        </p:nvSpPr>
        <p:spPr>
          <a:xfrm>
            <a:off x="10847702" y="6381383"/>
            <a:ext cx="1496291"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00" dirty="0"/>
              <a:t>CC BY </a:t>
            </a:r>
            <a:r>
              <a:rPr lang="en-GB" sz="1400" dirty="0" err="1" smtClean="0"/>
              <a:t>Freepik</a:t>
            </a:r>
            <a:endParaRPr lang="en-GB" sz="1400" dirty="0"/>
          </a:p>
        </p:txBody>
      </p:sp>
    </p:spTree>
    <p:extLst>
      <p:ext uri="{BB962C8B-B14F-4D97-AF65-F5344CB8AC3E}">
        <p14:creationId xmlns:p14="http://schemas.microsoft.com/office/powerpoint/2010/main" val="274954918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Maturity Modelling - benchmarking</a:t>
            </a:r>
            <a:endParaRPr lang="en-GB" dirty="0"/>
          </a:p>
        </p:txBody>
      </p:sp>
      <p:sp>
        <p:nvSpPr>
          <p:cNvPr id="3" name="Content Placeholder 2"/>
          <p:cNvSpPr>
            <a:spLocks noGrp="1"/>
          </p:cNvSpPr>
          <p:nvPr>
            <p:ph idx="1"/>
          </p:nvPr>
        </p:nvSpPr>
        <p:spPr/>
        <p:txBody>
          <a:bodyPr>
            <a:normAutofit fontScale="85000" lnSpcReduction="20000"/>
          </a:bodyPr>
          <a:lstStyle/>
          <a:p>
            <a:r>
              <a:rPr lang="en-GB" b="1" dirty="0" smtClean="0"/>
              <a:t>Digital Preservation Capability Maturity Model </a:t>
            </a:r>
            <a:r>
              <a:rPr lang="en-GB" dirty="0" smtClean="0"/>
              <a:t>(DPCMM) – Dollar &amp; Ashley</a:t>
            </a:r>
          </a:p>
          <a:p>
            <a:r>
              <a:rPr lang="en-GB" b="1" dirty="0" smtClean="0"/>
              <a:t>NDSA Levels of Digital Preservation </a:t>
            </a:r>
            <a:r>
              <a:rPr lang="en-GB" dirty="0" smtClean="0"/>
              <a:t>– </a:t>
            </a:r>
            <a:r>
              <a:rPr lang="en-GB" i="1" dirty="0" smtClean="0"/>
              <a:t>Archive Service Accreditation (UK)</a:t>
            </a:r>
          </a:p>
          <a:p>
            <a:r>
              <a:rPr lang="en-GB" b="1" dirty="0"/>
              <a:t>Three-legged Stool Model for Digital Preservation </a:t>
            </a:r>
            <a:r>
              <a:rPr lang="en-GB" dirty="0"/>
              <a:t>– </a:t>
            </a:r>
            <a:r>
              <a:rPr lang="en-GB" i="1" dirty="0"/>
              <a:t>plus the </a:t>
            </a:r>
            <a:r>
              <a:rPr lang="en-GB" i="1" dirty="0" smtClean="0"/>
              <a:t>Survey of Institutional Readiness</a:t>
            </a:r>
            <a:endParaRPr lang="en-GB" i="1" dirty="0"/>
          </a:p>
          <a:p>
            <a:r>
              <a:rPr lang="en-GB" b="1" dirty="0" smtClean="0"/>
              <a:t>Five Organisational Stages of Digital Preservation </a:t>
            </a:r>
            <a:r>
              <a:rPr lang="en-GB" dirty="0" smtClean="0"/>
              <a:t>– Kenney &amp; McGovern</a:t>
            </a:r>
          </a:p>
          <a:p>
            <a:endParaRPr lang="en-GB" dirty="0" smtClean="0"/>
          </a:p>
          <a:p>
            <a:r>
              <a:rPr lang="en-GB" dirty="0" smtClean="0"/>
              <a:t>Trusted Digital Repository (TDR) certification – </a:t>
            </a:r>
            <a:r>
              <a:rPr lang="en-GB" dirty="0" err="1" smtClean="0"/>
              <a:t>CoreTrustSeal</a:t>
            </a:r>
            <a:endParaRPr lang="en-GB" dirty="0" smtClean="0"/>
          </a:p>
          <a:p>
            <a:endParaRPr lang="en-GB" dirty="0" smtClean="0"/>
          </a:p>
          <a:p>
            <a:pPr marL="0" indent="0">
              <a:buNone/>
            </a:pPr>
            <a:r>
              <a:rPr lang="en-GB" b="1" dirty="0" smtClean="0"/>
              <a:t>Also</a:t>
            </a:r>
          </a:p>
          <a:p>
            <a:r>
              <a:rPr lang="en-GB" dirty="0" smtClean="0"/>
              <a:t>Re-drafted TRAC questions – </a:t>
            </a:r>
            <a:r>
              <a:rPr lang="en-GB" i="1" dirty="0" smtClean="0"/>
              <a:t>no time to re-run TRAC audit during the DPOC project</a:t>
            </a:r>
          </a:p>
          <a:p>
            <a:r>
              <a:rPr lang="en-GB" dirty="0" smtClean="0"/>
              <a:t>Excluded DRAMBORA – it required more of a time commitment</a:t>
            </a:r>
          </a:p>
        </p:txBody>
      </p:sp>
    </p:spTree>
    <p:extLst>
      <p:ext uri="{BB962C8B-B14F-4D97-AF65-F5344CB8AC3E}">
        <p14:creationId xmlns:p14="http://schemas.microsoft.com/office/powerpoint/2010/main" val="423108690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Maturity Modelling - crosswalk</a:t>
            </a:r>
            <a:endParaRPr lang="en-GB" dirty="0"/>
          </a:p>
        </p:txBody>
      </p:sp>
      <p:graphicFrame>
        <p:nvGraphicFramePr>
          <p:cNvPr id="5" name="Content Placeholder 4"/>
          <p:cNvGraphicFramePr>
            <a:graphicFrameLocks noGrp="1"/>
          </p:cNvGraphicFramePr>
          <p:nvPr>
            <p:ph idx="1"/>
            <p:extLst/>
          </p:nvPr>
        </p:nvGraphicFramePr>
        <p:xfrm>
          <a:off x="304805" y="1536700"/>
          <a:ext cx="11480799" cy="4872149"/>
        </p:xfrm>
        <a:graphic>
          <a:graphicData uri="http://schemas.openxmlformats.org/drawingml/2006/table">
            <a:tbl>
              <a:tblPr>
                <a:tableStyleId>{5C22544A-7EE6-4342-B048-85BDC9FD1C3A}</a:tableStyleId>
              </a:tblPr>
              <a:tblGrid>
                <a:gridCol w="1043709"/>
                <a:gridCol w="1043709"/>
                <a:gridCol w="1043709"/>
                <a:gridCol w="1043709"/>
                <a:gridCol w="1043709"/>
                <a:gridCol w="1043709"/>
                <a:gridCol w="1043709"/>
                <a:gridCol w="1043709"/>
                <a:gridCol w="1043709"/>
                <a:gridCol w="1043709"/>
                <a:gridCol w="1043709"/>
              </a:tblGrid>
              <a:tr h="1369901">
                <a:tc gridSpan="3">
                  <a:txBody>
                    <a:bodyPr/>
                    <a:lstStyle/>
                    <a:p>
                      <a:pPr algn="l" fontAlgn="t"/>
                      <a:r>
                        <a:rPr lang="en-US" sz="1800" b="1" u="none" strike="noStrike">
                          <a:effectLst/>
                        </a:rPr>
                        <a:t>Trusted Digital Repository (TDR) Certification</a:t>
                      </a:r>
                      <a:endParaRPr lang="en-US" sz="1800" b="1" i="0" u="none" strike="noStrike">
                        <a:solidFill>
                          <a:srgbClr val="000000"/>
                        </a:solidFill>
                        <a:effectLst/>
                        <a:latin typeface="Calibri" charset="0"/>
                      </a:endParaRPr>
                    </a:p>
                  </a:txBody>
                  <a:tcPr marL="6350" marR="6350" marT="6350" marB="0"/>
                </a:tc>
                <a:tc hMerge="1">
                  <a:txBody>
                    <a:bodyPr/>
                    <a:lstStyle/>
                    <a:p>
                      <a:endParaRPr lang="en-GB"/>
                    </a:p>
                  </a:txBody>
                  <a:tcPr/>
                </a:tc>
                <a:tc hMerge="1">
                  <a:txBody>
                    <a:bodyPr/>
                    <a:lstStyle/>
                    <a:p>
                      <a:endParaRPr lang="en-GB"/>
                    </a:p>
                  </a:txBody>
                  <a:tcPr/>
                </a:tc>
                <a:tc gridSpan="5">
                  <a:txBody>
                    <a:bodyPr/>
                    <a:lstStyle/>
                    <a:p>
                      <a:pPr algn="l" fontAlgn="t"/>
                      <a:r>
                        <a:rPr lang="en-US" sz="1800" b="1" u="none" strike="noStrike">
                          <a:effectLst/>
                        </a:rPr>
                        <a:t>Digital Preservation Maturity Models</a:t>
                      </a:r>
                      <a:endParaRPr lang="en-US" sz="1800" b="1" i="0" u="none" strike="noStrike">
                        <a:solidFill>
                          <a:srgbClr val="000000"/>
                        </a:solidFill>
                        <a:effectLst/>
                        <a:latin typeface="Calibri" charset="0"/>
                      </a:endParaRPr>
                    </a:p>
                  </a:txBody>
                  <a:tcPr marL="6350" marR="6350" marT="6350" marB="0"/>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l" fontAlgn="t"/>
                      <a:r>
                        <a:rPr lang="en-US" sz="1800" b="1" u="none" strike="noStrike">
                          <a:effectLst/>
                        </a:rPr>
                        <a:t>Risk Management Model</a:t>
                      </a:r>
                      <a:endParaRPr lang="en-US" sz="1800" b="1" i="0" u="none" strike="noStrike">
                        <a:solidFill>
                          <a:srgbClr val="000000"/>
                        </a:solidFill>
                        <a:effectLst/>
                        <a:latin typeface="Calibri" charset="0"/>
                      </a:endParaRPr>
                    </a:p>
                  </a:txBody>
                  <a:tcPr marL="6350" marR="6350" marT="6350" marB="0"/>
                </a:tc>
                <a:tc>
                  <a:txBody>
                    <a:bodyPr/>
                    <a:lstStyle/>
                    <a:p>
                      <a:pPr algn="l" fontAlgn="t"/>
                      <a:r>
                        <a:rPr lang="en-US" sz="1800" b="1" u="none" strike="noStrike">
                          <a:effectLst/>
                        </a:rPr>
                        <a:t>Digital Preservation Workflow Models</a:t>
                      </a:r>
                      <a:endParaRPr lang="en-US" sz="1800" b="1" i="0" u="none" strike="noStrike">
                        <a:solidFill>
                          <a:srgbClr val="000000"/>
                        </a:solidFill>
                        <a:effectLst/>
                        <a:latin typeface="Calibri" charset="0"/>
                      </a:endParaRPr>
                    </a:p>
                  </a:txBody>
                  <a:tcPr marL="6350" marR="6350" marT="6350" marB="0"/>
                </a:tc>
                <a:tc>
                  <a:txBody>
                    <a:bodyPr/>
                    <a:lstStyle/>
                    <a:p>
                      <a:pPr algn="l" fontAlgn="t"/>
                      <a:r>
                        <a:rPr lang="en-US" sz="1800" b="1" u="none" strike="noStrike" dirty="0">
                          <a:effectLst/>
                        </a:rPr>
                        <a:t>DPOC Requirements</a:t>
                      </a:r>
                      <a:endParaRPr lang="en-US" sz="1800" b="1" i="0" u="none" strike="noStrike" dirty="0">
                        <a:solidFill>
                          <a:srgbClr val="000000"/>
                        </a:solidFill>
                        <a:effectLst/>
                        <a:latin typeface="Calibri" charset="0"/>
                      </a:endParaRPr>
                    </a:p>
                  </a:txBody>
                  <a:tcPr marL="6350" marR="6350" marT="6350" marB="0"/>
                </a:tc>
              </a:tr>
              <a:tr h="3494199">
                <a:tc>
                  <a:txBody>
                    <a:bodyPr/>
                    <a:lstStyle/>
                    <a:p>
                      <a:pPr algn="l" fontAlgn="t"/>
                      <a:r>
                        <a:rPr lang="en-US" sz="1400" u="none" strike="noStrike" dirty="0" err="1">
                          <a:effectLst/>
                        </a:rPr>
                        <a:t>CoreTrustSeal</a:t>
                      </a:r>
                      <a:endParaRPr lang="en-US" sz="1400" b="1" i="0" u="none" strike="noStrike" dirty="0">
                        <a:solidFill>
                          <a:srgbClr val="000000"/>
                        </a:solidFill>
                        <a:effectLst/>
                        <a:latin typeface="Calibri" charset="0"/>
                      </a:endParaRPr>
                    </a:p>
                  </a:txBody>
                  <a:tcPr marL="6350" marR="6350" marT="6350" marB="0"/>
                </a:tc>
                <a:tc>
                  <a:txBody>
                    <a:bodyPr/>
                    <a:lstStyle/>
                    <a:p>
                      <a:pPr algn="l" fontAlgn="t"/>
                      <a:r>
                        <a:rPr lang="en-US" sz="1400" u="none" strike="noStrike">
                          <a:effectLst/>
                        </a:rPr>
                        <a:t>TRAC</a:t>
                      </a:r>
                      <a:endParaRPr lang="en-US" sz="1400" b="1" i="0" u="none" strike="noStrike">
                        <a:solidFill>
                          <a:srgbClr val="000000"/>
                        </a:solidFill>
                        <a:effectLst/>
                        <a:latin typeface="Calibri" charset="0"/>
                      </a:endParaRPr>
                    </a:p>
                  </a:txBody>
                  <a:tcPr marL="6350" marR="6350" marT="6350" marB="0"/>
                </a:tc>
                <a:tc>
                  <a:txBody>
                    <a:bodyPr/>
                    <a:lstStyle/>
                    <a:p>
                      <a:pPr algn="l" fontAlgn="t"/>
                      <a:r>
                        <a:rPr lang="en-US" sz="1400" u="none" strike="noStrike">
                          <a:effectLst/>
                        </a:rPr>
                        <a:t>Nestor Seal</a:t>
                      </a:r>
                      <a:endParaRPr lang="en-US" sz="1400" b="1" i="0" u="none" strike="noStrike">
                        <a:solidFill>
                          <a:srgbClr val="000000"/>
                        </a:solidFill>
                        <a:effectLst/>
                        <a:latin typeface="Calibri" charset="0"/>
                      </a:endParaRPr>
                    </a:p>
                  </a:txBody>
                  <a:tcPr marL="6350" marR="6350" marT="6350" marB="0"/>
                </a:tc>
                <a:tc>
                  <a:txBody>
                    <a:bodyPr/>
                    <a:lstStyle/>
                    <a:p>
                      <a:pPr algn="l" fontAlgn="t"/>
                      <a:r>
                        <a:rPr lang="en-US" sz="1400" u="none" strike="noStrike">
                          <a:effectLst/>
                        </a:rPr>
                        <a:t>Digital Preservation Capability Maturity Model (DPCMM)</a:t>
                      </a:r>
                      <a:endParaRPr lang="en-US" sz="1400" b="1" i="0" u="none" strike="noStrike">
                        <a:solidFill>
                          <a:srgbClr val="000000"/>
                        </a:solidFill>
                        <a:effectLst/>
                        <a:latin typeface="Calibri" charset="0"/>
                      </a:endParaRPr>
                    </a:p>
                  </a:txBody>
                  <a:tcPr marL="6350" marR="6350" marT="6350" marB="0"/>
                </a:tc>
                <a:tc>
                  <a:txBody>
                    <a:bodyPr/>
                    <a:lstStyle/>
                    <a:p>
                      <a:pPr algn="l" fontAlgn="t"/>
                      <a:r>
                        <a:rPr lang="en-US" sz="1400" u="none" strike="noStrike">
                          <a:effectLst/>
                        </a:rPr>
                        <a:t>NDSA Levels of Preservation</a:t>
                      </a:r>
                      <a:endParaRPr lang="en-US" sz="1400" b="1" i="0" u="none" strike="noStrike">
                        <a:solidFill>
                          <a:srgbClr val="000000"/>
                        </a:solidFill>
                        <a:effectLst/>
                        <a:latin typeface="Calibri" charset="0"/>
                      </a:endParaRPr>
                    </a:p>
                  </a:txBody>
                  <a:tcPr marL="6350" marR="6350" marT="6350" marB="0"/>
                </a:tc>
                <a:tc>
                  <a:txBody>
                    <a:bodyPr/>
                    <a:lstStyle/>
                    <a:p>
                      <a:pPr algn="l" fontAlgn="t"/>
                      <a:r>
                        <a:rPr lang="en-US" sz="1400" u="none" strike="noStrike" dirty="0">
                          <a:effectLst/>
                        </a:rPr>
                        <a:t>Three-Legged Stool for Digital Preservation </a:t>
                      </a:r>
                      <a:r>
                        <a:rPr lang="en-US" sz="1400" i="1" u="none" strike="noStrike" dirty="0">
                          <a:effectLst/>
                        </a:rPr>
                        <a:t>(Survey of Institutional Readiness)</a:t>
                      </a:r>
                      <a:endParaRPr lang="en-US" sz="1400" b="1" i="1" u="none" strike="noStrike" dirty="0">
                        <a:solidFill>
                          <a:srgbClr val="000000"/>
                        </a:solidFill>
                        <a:effectLst/>
                        <a:latin typeface="Calibri" charset="0"/>
                      </a:endParaRPr>
                    </a:p>
                  </a:txBody>
                  <a:tcPr marL="6350" marR="6350" marT="6350" marB="0"/>
                </a:tc>
                <a:tc>
                  <a:txBody>
                    <a:bodyPr/>
                    <a:lstStyle/>
                    <a:p>
                      <a:pPr algn="l" fontAlgn="t"/>
                      <a:r>
                        <a:rPr lang="en-US" sz="1400" u="none" strike="noStrike" dirty="0">
                          <a:effectLst/>
                        </a:rPr>
                        <a:t>Assessing </a:t>
                      </a:r>
                      <a:r>
                        <a:rPr lang="en-US" sz="1400" u="none" strike="noStrike" dirty="0" err="1">
                          <a:effectLst/>
                        </a:rPr>
                        <a:t>Organisational</a:t>
                      </a:r>
                      <a:r>
                        <a:rPr lang="en-US" sz="1400" u="none" strike="noStrike" dirty="0">
                          <a:effectLst/>
                        </a:rPr>
                        <a:t> Readiness (AOR)</a:t>
                      </a:r>
                      <a:br>
                        <a:rPr lang="en-US" sz="1400" u="none" strike="noStrike" dirty="0">
                          <a:effectLst/>
                        </a:rPr>
                      </a:br>
                      <a:r>
                        <a:rPr lang="en-US" sz="1400" u="none" strike="noStrike" dirty="0">
                          <a:effectLst/>
                        </a:rPr>
                        <a:t/>
                      </a:r>
                      <a:br>
                        <a:rPr lang="en-US" sz="1400" u="none" strike="noStrike" dirty="0">
                          <a:effectLst/>
                        </a:rPr>
                      </a:br>
                      <a:r>
                        <a:rPr lang="en-US" sz="1400" i="1" u="none" strike="noStrike" dirty="0">
                          <a:effectLst/>
                        </a:rPr>
                        <a:t>formerly Assessing Institutional Digital Assets (AIDA)</a:t>
                      </a:r>
                      <a:endParaRPr lang="en-US" sz="1400" b="1" i="1" u="none" strike="noStrike" dirty="0">
                        <a:solidFill>
                          <a:srgbClr val="000000"/>
                        </a:solidFill>
                        <a:effectLst/>
                        <a:latin typeface="Calibri" charset="0"/>
                      </a:endParaRPr>
                    </a:p>
                  </a:txBody>
                  <a:tcPr marL="6350" marR="6350" marT="6350" marB="0"/>
                </a:tc>
                <a:tc>
                  <a:txBody>
                    <a:bodyPr/>
                    <a:lstStyle/>
                    <a:p>
                      <a:pPr algn="l" fontAlgn="t"/>
                      <a:r>
                        <a:rPr lang="en-US" sz="1400" u="none" strike="noStrike">
                          <a:effectLst/>
                        </a:rPr>
                        <a:t>Five Organisational Stages of Digital Preservation (Kenney &amp; McGovern)</a:t>
                      </a:r>
                      <a:endParaRPr lang="en-US" sz="1400" b="1" i="0" u="none" strike="noStrike">
                        <a:solidFill>
                          <a:srgbClr val="000000"/>
                        </a:solidFill>
                        <a:effectLst/>
                        <a:latin typeface="Calibri" charset="0"/>
                      </a:endParaRPr>
                    </a:p>
                  </a:txBody>
                  <a:tcPr marL="6350" marR="6350" marT="6350" marB="0"/>
                </a:tc>
                <a:tc>
                  <a:txBody>
                    <a:bodyPr/>
                    <a:lstStyle/>
                    <a:p>
                      <a:pPr algn="l" fontAlgn="t"/>
                      <a:r>
                        <a:rPr lang="en-US" sz="1400" u="none" strike="noStrike">
                          <a:effectLst/>
                        </a:rPr>
                        <a:t>CLOCKSS Threats Model and Mitigation Strategy</a:t>
                      </a:r>
                      <a:endParaRPr lang="en-US" sz="1400" b="1" i="0" u="none" strike="noStrike">
                        <a:solidFill>
                          <a:srgbClr val="000000"/>
                        </a:solidFill>
                        <a:effectLst/>
                        <a:latin typeface="Calibri" charset="0"/>
                      </a:endParaRPr>
                    </a:p>
                  </a:txBody>
                  <a:tcPr marL="6350" marR="6350" marT="6350" marB="0"/>
                </a:tc>
                <a:tc>
                  <a:txBody>
                    <a:bodyPr/>
                    <a:lstStyle/>
                    <a:p>
                      <a:pPr algn="l" fontAlgn="t"/>
                      <a:r>
                        <a:rPr lang="en-US" sz="1400" u="none" strike="noStrike">
                          <a:effectLst/>
                        </a:rPr>
                        <a:t>Digital Stewardship End-to-End Workflow Model</a:t>
                      </a:r>
                      <a:endParaRPr lang="en-US" sz="1400" b="1" i="0" u="none" strike="noStrike">
                        <a:solidFill>
                          <a:srgbClr val="000000"/>
                        </a:solidFill>
                        <a:effectLst/>
                        <a:latin typeface="Calibri" charset="0"/>
                      </a:endParaRPr>
                    </a:p>
                  </a:txBody>
                  <a:tcPr marL="6350" marR="6350" marT="6350" marB="0"/>
                </a:tc>
                <a:tc>
                  <a:txBody>
                    <a:bodyPr/>
                    <a:lstStyle/>
                    <a:p>
                      <a:pPr algn="l" fontAlgn="t"/>
                      <a:r>
                        <a:rPr lang="en-US" sz="1400" u="none" strike="noStrike" dirty="0">
                          <a:effectLst/>
                        </a:rPr>
                        <a:t>Digital Preservation at Oxford and Cambridge (DPOC)</a:t>
                      </a:r>
                      <a:endParaRPr lang="en-US" sz="1400" b="1" i="0" u="none" strike="noStrike" dirty="0">
                        <a:solidFill>
                          <a:srgbClr val="000000"/>
                        </a:solidFill>
                        <a:effectLst/>
                        <a:latin typeface="Calibri" charset="0"/>
                      </a:endParaRPr>
                    </a:p>
                  </a:txBody>
                  <a:tcPr marL="6350" marR="6350" marT="6350" marB="0"/>
                </a:tc>
              </a:tr>
            </a:tbl>
          </a:graphicData>
        </a:graphic>
      </p:graphicFrame>
    </p:spTree>
    <p:extLst>
      <p:ext uri="{BB962C8B-B14F-4D97-AF65-F5344CB8AC3E}">
        <p14:creationId xmlns:p14="http://schemas.microsoft.com/office/powerpoint/2010/main" val="394784344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endParaRPr lang="en-GB" sz="4800" dirty="0" smtClean="0"/>
          </a:p>
          <a:p>
            <a:pPr marL="0" indent="0" algn="ctr">
              <a:buNone/>
            </a:pPr>
            <a:r>
              <a:rPr lang="en-GB" sz="4800" dirty="0" smtClean="0"/>
              <a:t>Step 1: undertake local policy analysis</a:t>
            </a:r>
            <a:endParaRPr lang="en-GB" sz="4800" dirty="0"/>
          </a:p>
        </p:txBody>
      </p:sp>
    </p:spTree>
    <p:extLst>
      <p:ext uri="{BB962C8B-B14F-4D97-AF65-F5344CB8AC3E}">
        <p14:creationId xmlns:p14="http://schemas.microsoft.com/office/powerpoint/2010/main" val="39997453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Cambridge Policy Gap Analysis - expectations</a:t>
            </a:r>
            <a:endParaRPr lang="en-GB" dirty="0"/>
          </a:p>
        </p:txBody>
      </p:sp>
      <p:sp>
        <p:nvSpPr>
          <p:cNvPr id="3" name="Content Placeholder 2"/>
          <p:cNvSpPr>
            <a:spLocks noGrp="1"/>
          </p:cNvSpPr>
          <p:nvPr>
            <p:ph idx="1"/>
          </p:nvPr>
        </p:nvSpPr>
        <p:spPr/>
        <p:txBody>
          <a:bodyPr>
            <a:normAutofit/>
          </a:bodyPr>
          <a:lstStyle/>
          <a:p>
            <a:r>
              <a:rPr lang="en-GB" dirty="0" smtClean="0"/>
              <a:t>Internal policies</a:t>
            </a:r>
          </a:p>
          <a:p>
            <a:r>
              <a:rPr lang="en-GB" dirty="0" smtClean="0"/>
              <a:t>Public policies</a:t>
            </a:r>
          </a:p>
          <a:p>
            <a:r>
              <a:rPr lang="en-GB" dirty="0" smtClean="0"/>
              <a:t>Operational policies</a:t>
            </a:r>
          </a:p>
          <a:p>
            <a:r>
              <a:rPr lang="en-GB" dirty="0" smtClean="0"/>
              <a:t>Policies governing the collection</a:t>
            </a:r>
          </a:p>
          <a:p>
            <a:r>
              <a:rPr lang="en-GB" dirty="0" smtClean="0"/>
              <a:t>Centralised location on the Intranet</a:t>
            </a:r>
          </a:p>
          <a:p>
            <a:r>
              <a:rPr lang="en-GB" dirty="0" smtClean="0"/>
              <a:t>Centralised location on the main website</a:t>
            </a:r>
          </a:p>
          <a:p>
            <a:r>
              <a:rPr lang="en-GB" dirty="0" smtClean="0"/>
              <a:t>Other documentation (PSPG)</a:t>
            </a:r>
            <a:endParaRPr lang="en-GB" dirty="0"/>
          </a:p>
          <a:p>
            <a:pPr lvl="1"/>
            <a:endParaRPr lang="en-GB" dirty="0"/>
          </a:p>
        </p:txBody>
      </p:sp>
    </p:spTree>
    <p:extLst>
      <p:ext uri="{BB962C8B-B14F-4D97-AF65-F5344CB8AC3E}">
        <p14:creationId xmlns:p14="http://schemas.microsoft.com/office/powerpoint/2010/main" val="36873338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Cambridge Policy Gap Analysis</a:t>
            </a:r>
            <a:endParaRPr lang="en-GB" dirty="0"/>
          </a:p>
        </p:txBody>
      </p:sp>
      <p:sp>
        <p:nvSpPr>
          <p:cNvPr id="3" name="Content Placeholder 2"/>
          <p:cNvSpPr>
            <a:spLocks noGrp="1"/>
          </p:cNvSpPr>
          <p:nvPr>
            <p:ph idx="1"/>
          </p:nvPr>
        </p:nvSpPr>
        <p:spPr>
          <a:xfrm>
            <a:off x="838200" y="1825625"/>
            <a:ext cx="5222358" cy="4351338"/>
          </a:xfrm>
        </p:spPr>
        <p:txBody>
          <a:bodyPr>
            <a:noAutofit/>
          </a:bodyPr>
          <a:lstStyle/>
          <a:p>
            <a:pPr marL="0" indent="0">
              <a:buNone/>
            </a:pPr>
            <a:r>
              <a:rPr lang="en-US" sz="1500" b="1" dirty="0" smtClean="0"/>
              <a:t>Cambridge University </a:t>
            </a:r>
            <a:r>
              <a:rPr lang="en-US" sz="1500" b="1" dirty="0"/>
              <a:t>Library</a:t>
            </a:r>
          </a:p>
          <a:p>
            <a:r>
              <a:rPr lang="en-US" sz="1500" dirty="0"/>
              <a:t>Collection </a:t>
            </a:r>
            <a:r>
              <a:rPr lang="en-US" sz="1500" dirty="0" smtClean="0"/>
              <a:t>Development Policy </a:t>
            </a:r>
            <a:r>
              <a:rPr lang="en-US" sz="1500" dirty="0"/>
              <a:t>F</a:t>
            </a:r>
            <a:r>
              <a:rPr lang="en-US" sz="1500" dirty="0" smtClean="0"/>
              <a:t>ramework</a:t>
            </a:r>
            <a:endParaRPr lang="en-US" sz="1500" dirty="0"/>
          </a:p>
          <a:p>
            <a:r>
              <a:rPr lang="en-US" sz="1500" dirty="0"/>
              <a:t>Collection </a:t>
            </a:r>
            <a:r>
              <a:rPr lang="en-US" sz="1500" dirty="0" smtClean="0"/>
              <a:t>Care </a:t>
            </a:r>
            <a:r>
              <a:rPr lang="en-US" sz="1500" dirty="0"/>
              <a:t>and </a:t>
            </a:r>
            <a:r>
              <a:rPr lang="en-US" sz="1500" dirty="0" smtClean="0"/>
              <a:t>Conservation Policy</a:t>
            </a:r>
            <a:endParaRPr lang="en-US" sz="1500" dirty="0"/>
          </a:p>
          <a:p>
            <a:r>
              <a:rPr lang="en-US" sz="1500" dirty="0"/>
              <a:t>Ethical </a:t>
            </a:r>
            <a:r>
              <a:rPr lang="en-US" sz="1500" dirty="0" smtClean="0"/>
              <a:t>Policy</a:t>
            </a:r>
          </a:p>
          <a:p>
            <a:endParaRPr lang="en-US" sz="1500" dirty="0"/>
          </a:p>
          <a:p>
            <a:pPr marL="0" indent="0">
              <a:buNone/>
            </a:pPr>
            <a:r>
              <a:rPr lang="en-US" sz="1500" b="1" dirty="0"/>
              <a:t>Archives and Modern </a:t>
            </a:r>
            <a:r>
              <a:rPr lang="en-US" sz="1500" b="1" dirty="0" smtClean="0"/>
              <a:t>Manuscripts </a:t>
            </a:r>
          </a:p>
          <a:p>
            <a:r>
              <a:rPr lang="en-US" sz="1500" dirty="0" smtClean="0"/>
              <a:t>Access Policy</a:t>
            </a:r>
            <a:endParaRPr lang="en-US" sz="1500" dirty="0"/>
          </a:p>
          <a:p>
            <a:r>
              <a:rPr lang="en-US" sz="1500" dirty="0" smtClean="0"/>
              <a:t>Collection Development </a:t>
            </a:r>
            <a:r>
              <a:rPr lang="en-US" sz="1500" dirty="0"/>
              <a:t>P</a:t>
            </a:r>
            <a:r>
              <a:rPr lang="en-US" sz="1500" dirty="0" smtClean="0"/>
              <a:t>olicy</a:t>
            </a:r>
          </a:p>
          <a:p>
            <a:r>
              <a:rPr lang="en-US" sz="1500" dirty="0" smtClean="0"/>
              <a:t>Collections Information Policy</a:t>
            </a:r>
            <a:endParaRPr lang="en-US" sz="1500" dirty="0"/>
          </a:p>
          <a:p>
            <a:pPr marL="0" indent="0">
              <a:buNone/>
            </a:pPr>
            <a:r>
              <a:rPr lang="en-US" sz="1500" b="1" dirty="0"/>
              <a:t>University Archives</a:t>
            </a:r>
          </a:p>
          <a:p>
            <a:r>
              <a:rPr lang="en-US" sz="1500" dirty="0" smtClean="0"/>
              <a:t>Collection Policy</a:t>
            </a:r>
          </a:p>
          <a:p>
            <a:pPr marL="0" indent="0">
              <a:buNone/>
            </a:pPr>
            <a:r>
              <a:rPr lang="en-US" sz="1500" b="1" dirty="0" smtClean="0"/>
              <a:t>Departmental</a:t>
            </a:r>
          </a:p>
          <a:p>
            <a:r>
              <a:rPr lang="en-US" sz="1500" dirty="0" smtClean="0"/>
              <a:t>Acquisition policies</a:t>
            </a:r>
          </a:p>
          <a:p>
            <a:r>
              <a:rPr lang="en-US" sz="1500" dirty="0" smtClean="0"/>
              <a:t>Cataloguing policies</a:t>
            </a:r>
          </a:p>
          <a:p>
            <a:r>
              <a:rPr lang="en-US" sz="1500" dirty="0" smtClean="0"/>
              <a:t>Exhibition loans</a:t>
            </a:r>
            <a:endParaRPr lang="en-US" sz="1500" dirty="0"/>
          </a:p>
        </p:txBody>
      </p:sp>
      <p:sp>
        <p:nvSpPr>
          <p:cNvPr id="4" name="Content Placeholder 2"/>
          <p:cNvSpPr txBox="1">
            <a:spLocks/>
          </p:cNvSpPr>
          <p:nvPr/>
        </p:nvSpPr>
        <p:spPr>
          <a:xfrm>
            <a:off x="6370674" y="1825625"/>
            <a:ext cx="5222358" cy="4351338"/>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b="1" dirty="0" smtClean="0"/>
              <a:t>University-wide policies</a:t>
            </a:r>
          </a:p>
          <a:p>
            <a:r>
              <a:rPr lang="en-US" dirty="0" smtClean="0"/>
              <a:t>Privacy Policy</a:t>
            </a:r>
          </a:p>
          <a:p>
            <a:r>
              <a:rPr lang="en-GB" dirty="0" smtClean="0"/>
              <a:t>Data Protection Policy</a:t>
            </a:r>
          </a:p>
          <a:p>
            <a:r>
              <a:rPr lang="en-GB" dirty="0"/>
              <a:t>Health and Safety Policy</a:t>
            </a:r>
          </a:p>
          <a:p>
            <a:r>
              <a:rPr lang="en-GB" dirty="0"/>
              <a:t>Learning and Development Policy</a:t>
            </a:r>
          </a:p>
          <a:p>
            <a:r>
              <a:rPr lang="en-GB" dirty="0" smtClean="0"/>
              <a:t>Research Data Management Policy Framework</a:t>
            </a:r>
          </a:p>
          <a:p>
            <a:r>
              <a:rPr lang="en-GB" dirty="0" smtClean="0"/>
              <a:t>Cambridge </a:t>
            </a:r>
            <a:r>
              <a:rPr lang="en-GB" dirty="0"/>
              <a:t>Open Access Policy </a:t>
            </a:r>
            <a:r>
              <a:rPr lang="en-GB" dirty="0" smtClean="0"/>
              <a:t>Framework</a:t>
            </a:r>
            <a:endParaRPr lang="en-GB" dirty="0"/>
          </a:p>
          <a:p>
            <a:r>
              <a:rPr lang="en-GB" dirty="0" smtClean="0"/>
              <a:t>Information Compliance / Retention Schedule</a:t>
            </a:r>
          </a:p>
          <a:p>
            <a:endParaRPr lang="en-GB" dirty="0"/>
          </a:p>
        </p:txBody>
      </p:sp>
    </p:spTree>
    <p:extLst>
      <p:ext uri="{BB962C8B-B14F-4D97-AF65-F5344CB8AC3E}">
        <p14:creationId xmlns:p14="http://schemas.microsoft.com/office/powerpoint/2010/main" val="63990593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Cambridge Policy Gap Analysis</a:t>
            </a:r>
            <a:endParaRPr lang="en-GB" dirty="0"/>
          </a:p>
        </p:txBody>
      </p:sp>
      <p:sp>
        <p:nvSpPr>
          <p:cNvPr id="3" name="Content Placeholder 2"/>
          <p:cNvSpPr>
            <a:spLocks noGrp="1"/>
          </p:cNvSpPr>
          <p:nvPr>
            <p:ph idx="1"/>
          </p:nvPr>
        </p:nvSpPr>
        <p:spPr>
          <a:xfrm>
            <a:off x="838200" y="1825625"/>
            <a:ext cx="5222358" cy="4351338"/>
          </a:xfrm>
        </p:spPr>
        <p:txBody>
          <a:bodyPr>
            <a:normAutofit/>
          </a:bodyPr>
          <a:lstStyle/>
          <a:p>
            <a:pPr marL="0" indent="0">
              <a:buNone/>
            </a:pPr>
            <a:r>
              <a:rPr lang="en-US" b="1" dirty="0" smtClean="0"/>
              <a:t>Policies in development </a:t>
            </a:r>
            <a:r>
              <a:rPr lang="en-US" i="1" dirty="0" smtClean="0"/>
              <a:t>(Library and University)</a:t>
            </a:r>
          </a:p>
          <a:p>
            <a:pPr marL="0" indent="0">
              <a:buNone/>
            </a:pPr>
            <a:endParaRPr lang="en-US" i="1" dirty="0"/>
          </a:p>
          <a:p>
            <a:r>
              <a:rPr lang="en-GB" dirty="0" smtClean="0"/>
              <a:t>Security Policy</a:t>
            </a:r>
          </a:p>
          <a:p>
            <a:r>
              <a:rPr lang="en-GB" dirty="0" smtClean="0"/>
              <a:t>Disaster Preparedness</a:t>
            </a:r>
          </a:p>
          <a:p>
            <a:r>
              <a:rPr lang="en-GB" dirty="0" smtClean="0"/>
              <a:t>Bring Your Own Device</a:t>
            </a:r>
          </a:p>
          <a:p>
            <a:r>
              <a:rPr lang="is-IS" dirty="0" smtClean="0"/>
              <a:t>…</a:t>
            </a:r>
            <a:endParaRPr lang="en-GB" dirty="0" smtClean="0"/>
          </a:p>
        </p:txBody>
      </p:sp>
      <p:sp>
        <p:nvSpPr>
          <p:cNvPr id="4" name="Content Placeholder 2"/>
          <p:cNvSpPr txBox="1">
            <a:spLocks/>
          </p:cNvSpPr>
          <p:nvPr/>
        </p:nvSpPr>
        <p:spPr>
          <a:xfrm>
            <a:off x="6370674" y="1825625"/>
            <a:ext cx="5222358"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b="1" dirty="0" smtClean="0"/>
              <a:t>Other University policies </a:t>
            </a:r>
            <a:r>
              <a:rPr lang="en-GB" i="1" dirty="0" smtClean="0"/>
              <a:t>(good to know about)</a:t>
            </a:r>
          </a:p>
          <a:p>
            <a:pPr marL="0" indent="0">
              <a:buFont typeface="Arial" panose="020B0604020202020204" pitchFamily="34" charset="0"/>
              <a:buNone/>
            </a:pPr>
            <a:endParaRPr lang="en-GB" i="1" dirty="0" smtClean="0"/>
          </a:p>
          <a:p>
            <a:pPr>
              <a:buFont typeface="Arial" charset="0"/>
              <a:buChar char="•"/>
            </a:pPr>
            <a:r>
              <a:rPr lang="en-GB" dirty="0" smtClean="0"/>
              <a:t>University Information Services (UIS) policies</a:t>
            </a:r>
          </a:p>
          <a:p>
            <a:pPr>
              <a:buFont typeface="Arial" charset="0"/>
              <a:buChar char="•"/>
            </a:pPr>
            <a:r>
              <a:rPr lang="en-GB" dirty="0"/>
              <a:t>Churchill College Digital Preservation Policy</a:t>
            </a:r>
          </a:p>
          <a:p>
            <a:pPr>
              <a:buFont typeface="Arial" charset="0"/>
              <a:buChar char="•"/>
            </a:pPr>
            <a:endParaRPr lang="en-GB" dirty="0" smtClean="0"/>
          </a:p>
          <a:p>
            <a:pPr>
              <a:buFont typeface="Arial" charset="0"/>
              <a:buChar char="•"/>
            </a:pPr>
            <a:endParaRPr lang="en-GB" dirty="0" smtClean="0"/>
          </a:p>
          <a:p>
            <a:endParaRPr lang="en-GB" dirty="0"/>
          </a:p>
        </p:txBody>
      </p:sp>
    </p:spTree>
    <p:extLst>
      <p:ext uri="{BB962C8B-B14F-4D97-AF65-F5344CB8AC3E}">
        <p14:creationId xmlns:p14="http://schemas.microsoft.com/office/powerpoint/2010/main" val="122443736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Cambridge Documentation Gaps List</a:t>
            </a:r>
            <a:endParaRPr lang="en-GB" dirty="0"/>
          </a:p>
        </p:txBody>
      </p:sp>
      <p:sp>
        <p:nvSpPr>
          <p:cNvPr id="3" name="Content Placeholder 2"/>
          <p:cNvSpPr>
            <a:spLocks noGrp="1"/>
          </p:cNvSpPr>
          <p:nvPr>
            <p:ph idx="1"/>
          </p:nvPr>
        </p:nvSpPr>
        <p:spPr>
          <a:xfrm>
            <a:off x="838200" y="1825625"/>
            <a:ext cx="5222358" cy="4351338"/>
          </a:xfrm>
        </p:spPr>
        <p:txBody>
          <a:bodyPr>
            <a:normAutofit lnSpcReduction="10000"/>
          </a:bodyPr>
          <a:lstStyle/>
          <a:p>
            <a:r>
              <a:rPr lang="en-US" dirty="0" smtClean="0"/>
              <a:t>Agreement</a:t>
            </a:r>
          </a:p>
          <a:p>
            <a:r>
              <a:rPr lang="en-US" dirty="0" smtClean="0"/>
              <a:t>Asset Register</a:t>
            </a:r>
          </a:p>
          <a:p>
            <a:r>
              <a:rPr lang="en-US" dirty="0" smtClean="0"/>
              <a:t>Budget</a:t>
            </a:r>
          </a:p>
          <a:p>
            <a:r>
              <a:rPr lang="en-US" dirty="0" smtClean="0"/>
              <a:t>Chart</a:t>
            </a:r>
          </a:p>
          <a:p>
            <a:r>
              <a:rPr lang="en-US" dirty="0" smtClean="0"/>
              <a:t>Documentation</a:t>
            </a:r>
          </a:p>
          <a:p>
            <a:r>
              <a:rPr lang="en-US" dirty="0" smtClean="0"/>
              <a:t>Framework</a:t>
            </a:r>
          </a:p>
          <a:p>
            <a:r>
              <a:rPr lang="en-US" dirty="0" smtClean="0"/>
              <a:t>Guidelines</a:t>
            </a:r>
          </a:p>
          <a:p>
            <a:r>
              <a:rPr lang="en-US" dirty="0" smtClean="0"/>
              <a:t>Plan </a:t>
            </a:r>
          </a:p>
          <a:p>
            <a:r>
              <a:rPr lang="en-US" dirty="0" smtClean="0"/>
              <a:t>Policy</a:t>
            </a:r>
          </a:p>
          <a:p>
            <a:pPr marL="0" indent="0">
              <a:buNone/>
            </a:pPr>
            <a:endParaRPr lang="en-GB" dirty="0" smtClean="0"/>
          </a:p>
        </p:txBody>
      </p:sp>
      <p:sp>
        <p:nvSpPr>
          <p:cNvPr id="4" name="Content Placeholder 2"/>
          <p:cNvSpPr txBox="1">
            <a:spLocks/>
          </p:cNvSpPr>
          <p:nvPr/>
        </p:nvSpPr>
        <p:spPr>
          <a:xfrm>
            <a:off x="6370674" y="1825625"/>
            <a:ext cx="5222358"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Arial" charset="0"/>
              <a:buChar char="•"/>
            </a:pPr>
            <a:r>
              <a:rPr lang="en-US" dirty="0" smtClean="0"/>
              <a:t>Procedures</a:t>
            </a:r>
          </a:p>
          <a:p>
            <a:pPr>
              <a:buFont typeface="Arial" charset="0"/>
              <a:buChar char="•"/>
            </a:pPr>
            <a:r>
              <a:rPr lang="en-US" dirty="0" smtClean="0"/>
              <a:t>Register</a:t>
            </a:r>
          </a:p>
          <a:p>
            <a:pPr>
              <a:buFont typeface="Arial" charset="0"/>
              <a:buChar char="•"/>
            </a:pPr>
            <a:r>
              <a:rPr lang="en-US" dirty="0" smtClean="0"/>
              <a:t>Registry</a:t>
            </a:r>
          </a:p>
          <a:p>
            <a:pPr>
              <a:buFont typeface="Arial" charset="0"/>
              <a:buChar char="•"/>
            </a:pPr>
            <a:r>
              <a:rPr lang="en-US" dirty="0" smtClean="0"/>
              <a:t>Standard</a:t>
            </a:r>
          </a:p>
          <a:p>
            <a:pPr>
              <a:buFont typeface="Arial" charset="0"/>
              <a:buChar char="•"/>
            </a:pPr>
            <a:r>
              <a:rPr lang="en-US" dirty="0" smtClean="0"/>
              <a:t>Statement</a:t>
            </a:r>
          </a:p>
          <a:p>
            <a:pPr>
              <a:buFont typeface="Arial" charset="0"/>
              <a:buChar char="•"/>
            </a:pPr>
            <a:r>
              <a:rPr lang="en-US" dirty="0" smtClean="0"/>
              <a:t>Strategy</a:t>
            </a:r>
          </a:p>
          <a:p>
            <a:pPr>
              <a:buFont typeface="Arial" charset="0"/>
              <a:buChar char="•"/>
            </a:pPr>
            <a:r>
              <a:rPr lang="en-US" dirty="0" smtClean="0"/>
              <a:t>Technical Policy</a:t>
            </a:r>
          </a:p>
          <a:p>
            <a:pPr>
              <a:buFont typeface="Arial" charset="0"/>
              <a:buChar char="•"/>
            </a:pPr>
            <a:r>
              <a:rPr lang="en-US" dirty="0" smtClean="0"/>
              <a:t>Website</a:t>
            </a:r>
            <a:endParaRPr lang="en-US" dirty="0"/>
          </a:p>
          <a:p>
            <a:pPr>
              <a:buFont typeface="Arial" charset="0"/>
              <a:buChar char="•"/>
            </a:pPr>
            <a:endParaRPr lang="en-GB" dirty="0" smtClean="0"/>
          </a:p>
          <a:p>
            <a:pPr>
              <a:buFont typeface="Arial" charset="0"/>
              <a:buChar char="•"/>
            </a:pPr>
            <a:endParaRPr lang="en-GB" dirty="0" smtClean="0"/>
          </a:p>
          <a:p>
            <a:endParaRPr lang="en-GB" dirty="0"/>
          </a:p>
        </p:txBody>
      </p:sp>
    </p:spTree>
    <p:extLst>
      <p:ext uri="{BB962C8B-B14F-4D97-AF65-F5344CB8AC3E}">
        <p14:creationId xmlns:p14="http://schemas.microsoft.com/office/powerpoint/2010/main" val="47743447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5900" y="698500"/>
            <a:ext cx="11779013" cy="5562600"/>
          </a:xfrm>
          <a:prstGeom prst="rect">
            <a:avLst/>
          </a:prstGeom>
        </p:spPr>
      </p:pic>
    </p:spTree>
    <p:extLst>
      <p:ext uri="{BB962C8B-B14F-4D97-AF65-F5344CB8AC3E}">
        <p14:creationId xmlns:p14="http://schemas.microsoft.com/office/powerpoint/2010/main" val="162258551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nvPr>
        </p:nvGraphicFramePr>
        <p:xfrm>
          <a:off x="215152" y="215160"/>
          <a:ext cx="11761696" cy="6472509"/>
        </p:xfrm>
        <a:graphic>
          <a:graphicData uri="http://schemas.openxmlformats.org/drawingml/2006/table">
            <a:tbl>
              <a:tblPr firstRow="1" firstCol="1" bandRow="1">
                <a:tableStyleId>{5C22544A-7EE6-4342-B048-85BDC9FD1C3A}</a:tableStyleId>
              </a:tblPr>
              <a:tblGrid>
                <a:gridCol w="1827034"/>
                <a:gridCol w="481962"/>
                <a:gridCol w="644122"/>
                <a:gridCol w="644881"/>
                <a:gridCol w="644122"/>
                <a:gridCol w="644881"/>
                <a:gridCol w="644122"/>
                <a:gridCol w="644881"/>
                <a:gridCol w="536518"/>
                <a:gridCol w="644881"/>
                <a:gridCol w="537275"/>
                <a:gridCol w="536518"/>
                <a:gridCol w="537275"/>
                <a:gridCol w="537275"/>
                <a:gridCol w="537275"/>
                <a:gridCol w="536518"/>
                <a:gridCol w="537275"/>
                <a:gridCol w="644881"/>
              </a:tblGrid>
              <a:tr h="492834">
                <a:tc>
                  <a:txBody>
                    <a:bodyPr/>
                    <a:lstStyle/>
                    <a:p>
                      <a:pPr algn="l">
                        <a:lnSpc>
                          <a:spcPct val="107000"/>
                        </a:lnSpc>
                        <a:spcAft>
                          <a:spcPts val="0"/>
                        </a:spcAft>
                      </a:pPr>
                      <a:r>
                        <a:rPr lang="en-GB" sz="500" dirty="0">
                          <a:effectLst/>
                        </a:rPr>
                        <a:t>                                                         </a:t>
                      </a:r>
                      <a:endParaRPr lang="en-GB" sz="900" dirty="0">
                        <a:effectLst/>
                      </a:endParaRPr>
                    </a:p>
                    <a:p>
                      <a:pPr algn="l">
                        <a:lnSpc>
                          <a:spcPct val="107000"/>
                        </a:lnSpc>
                        <a:spcAft>
                          <a:spcPts val="0"/>
                        </a:spcAft>
                      </a:pPr>
                      <a:r>
                        <a:rPr lang="en-GB" sz="500" dirty="0">
                          <a:effectLst/>
                        </a:rPr>
                        <a:t> </a:t>
                      </a:r>
                      <a:endParaRPr lang="en-GB" sz="900" dirty="0">
                        <a:effectLst/>
                      </a:endParaRPr>
                    </a:p>
                    <a:p>
                      <a:pPr algn="l">
                        <a:lnSpc>
                          <a:spcPct val="107000"/>
                        </a:lnSpc>
                        <a:spcAft>
                          <a:spcPts val="0"/>
                        </a:spcAft>
                      </a:pPr>
                      <a:r>
                        <a:rPr lang="en-GB" sz="500" dirty="0">
                          <a:effectLst/>
                        </a:rPr>
                        <a:t>                                      Policy name                                                          Topic covered                          </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lnSpc>
                          <a:spcPct val="107000"/>
                        </a:lnSpc>
                        <a:spcAft>
                          <a:spcPts val="0"/>
                        </a:spcAft>
                      </a:pPr>
                      <a:r>
                        <a:rPr lang="en-GB" sz="400">
                          <a:effectLst/>
                        </a:rPr>
                        <a:t>Collection Management Policy (overview)</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lnSpc>
                          <a:spcPct val="107000"/>
                        </a:lnSpc>
                        <a:spcAft>
                          <a:spcPts val="0"/>
                        </a:spcAft>
                      </a:pPr>
                      <a:r>
                        <a:rPr lang="en-GB" sz="400">
                          <a:effectLst/>
                        </a:rPr>
                        <a:t>Annex Document - Collection Management Policy: Disposal, retention and transfer</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lnSpc>
                          <a:spcPct val="107000"/>
                        </a:lnSpc>
                        <a:spcAft>
                          <a:spcPts val="0"/>
                        </a:spcAft>
                      </a:pPr>
                      <a:r>
                        <a:rPr lang="en-GB" sz="400">
                          <a:effectLst/>
                        </a:rPr>
                        <a:t>Annex Document - Collection Management Policy: Donations</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lnSpc>
                          <a:spcPct val="107000"/>
                        </a:lnSpc>
                        <a:spcAft>
                          <a:spcPts val="0"/>
                        </a:spcAft>
                      </a:pPr>
                      <a:r>
                        <a:rPr lang="en-GB" sz="400">
                          <a:effectLst/>
                        </a:rPr>
                        <a:t>Annex Document - Collection Management Policy:  Legal deposit</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lnSpc>
                          <a:spcPct val="107000"/>
                        </a:lnSpc>
                        <a:spcAft>
                          <a:spcPts val="0"/>
                        </a:spcAft>
                      </a:pPr>
                      <a:r>
                        <a:rPr lang="en-GB" sz="400">
                          <a:effectLst/>
                        </a:rPr>
                        <a:t>Special Collections Management Policy</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lnSpc>
                          <a:spcPct val="107000"/>
                        </a:lnSpc>
                        <a:spcAft>
                          <a:spcPts val="0"/>
                        </a:spcAft>
                      </a:pPr>
                      <a:r>
                        <a:rPr lang="en-GB" sz="400">
                          <a:effectLst/>
                        </a:rPr>
                        <a:t>Special Collections Development policy</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lnSpc>
                          <a:spcPct val="107000"/>
                        </a:lnSpc>
                        <a:spcAft>
                          <a:spcPts val="0"/>
                        </a:spcAft>
                      </a:pPr>
                      <a:r>
                        <a:rPr lang="en-GB" sz="400">
                          <a:effectLst/>
                        </a:rPr>
                        <a:t>Bodleian Libraries Storage Strategy (policy)</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lnSpc>
                          <a:spcPct val="107000"/>
                        </a:lnSpc>
                        <a:spcAft>
                          <a:spcPts val="0"/>
                        </a:spcAft>
                      </a:pPr>
                      <a:r>
                        <a:rPr lang="en-GB" sz="400">
                          <a:effectLst/>
                        </a:rPr>
                        <a:t>Metadata policy</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lnSpc>
                          <a:spcPct val="107000"/>
                        </a:lnSpc>
                        <a:spcAft>
                          <a:spcPts val="0"/>
                        </a:spcAft>
                      </a:pPr>
                      <a:r>
                        <a:rPr lang="en-GB" sz="400">
                          <a:effectLst/>
                        </a:rPr>
                        <a:t>Preservation "policy" (actually a strategy)</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lnSpc>
                          <a:spcPct val="107000"/>
                        </a:lnSpc>
                        <a:spcAft>
                          <a:spcPts val="0"/>
                        </a:spcAft>
                      </a:pPr>
                      <a:r>
                        <a:rPr lang="en-GB" sz="400">
                          <a:effectLst/>
                        </a:rPr>
                        <a:t>Digital Preservation Policy</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lnSpc>
                          <a:spcPct val="107000"/>
                        </a:lnSpc>
                        <a:spcAft>
                          <a:spcPts val="0"/>
                        </a:spcAft>
                      </a:pPr>
                      <a:r>
                        <a:rPr lang="en-GB" sz="400">
                          <a:effectLst/>
                        </a:rPr>
                        <a:t>Digitization Policy (v1)</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lnSpc>
                          <a:spcPct val="107000"/>
                        </a:lnSpc>
                        <a:spcAft>
                          <a:spcPts val="0"/>
                        </a:spcAft>
                      </a:pPr>
                      <a:r>
                        <a:rPr lang="en-GB" sz="400">
                          <a:effectLst/>
                        </a:rPr>
                        <a:t>Architecture Policy</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lnSpc>
                          <a:spcPct val="107000"/>
                        </a:lnSpc>
                        <a:spcAft>
                          <a:spcPts val="0"/>
                        </a:spcAft>
                      </a:pPr>
                      <a:r>
                        <a:rPr lang="en-GB" sz="400">
                          <a:effectLst/>
                        </a:rPr>
                        <a:t>DOI assignment </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lnSpc>
                          <a:spcPct val="107000"/>
                        </a:lnSpc>
                        <a:spcAft>
                          <a:spcPts val="0"/>
                        </a:spcAft>
                      </a:pPr>
                      <a:r>
                        <a:rPr lang="en-GB" sz="400">
                          <a:effectLst/>
                        </a:rPr>
                        <a:t>PSI Regulations</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lnSpc>
                          <a:spcPct val="107000"/>
                        </a:lnSpc>
                        <a:spcAft>
                          <a:spcPts val="0"/>
                        </a:spcAft>
                      </a:pPr>
                      <a:r>
                        <a:rPr lang="en-GB" sz="400">
                          <a:effectLst/>
                        </a:rPr>
                        <a:t>Cultural policy</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lnSpc>
                          <a:spcPct val="107000"/>
                        </a:lnSpc>
                        <a:spcAft>
                          <a:spcPts val="0"/>
                        </a:spcAft>
                      </a:pPr>
                      <a:r>
                        <a:rPr lang="en-GB" sz="400">
                          <a:effectLst/>
                        </a:rPr>
                        <a:t>Information Security Policy </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lnSpc>
                          <a:spcPct val="107000"/>
                        </a:lnSpc>
                        <a:spcAft>
                          <a:spcPts val="0"/>
                        </a:spcAft>
                      </a:pPr>
                      <a:r>
                        <a:rPr lang="en-GB" sz="400" dirty="0">
                          <a:effectLst/>
                        </a:rPr>
                        <a:t>University of Oxford Open Access Publication Policy </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398645">
                <a:tc>
                  <a:txBody>
                    <a:bodyPr/>
                    <a:lstStyle/>
                    <a:p>
                      <a:pPr algn="l">
                        <a:lnSpc>
                          <a:spcPct val="107000"/>
                        </a:lnSpc>
                        <a:spcAft>
                          <a:spcPts val="0"/>
                        </a:spcAft>
                      </a:pPr>
                      <a:r>
                        <a:rPr lang="en-GB" sz="1200" dirty="0">
                          <a:effectLst/>
                        </a:rPr>
                        <a:t>Donations</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lnSpc>
                          <a:spcPct val="107000"/>
                        </a:lnSpc>
                      </a:pPr>
                      <a:endParaRPr lang="en-GB" sz="1100">
                        <a:effectLst/>
                        <a:latin typeface="Calibri" panose="020F0502020204030204" pitchFamily="34" charset="0"/>
                      </a:endParaRPr>
                    </a:p>
                  </a:txBody>
                  <a:tcPr marL="68580" marR="68580" marT="0" marB="0" anchor="ctr"/>
                </a:tc>
                <a:tc>
                  <a:txBody>
                    <a:bodyPr/>
                    <a:lstStyle/>
                    <a:p>
                      <a:endParaRPr lang="en-GB"/>
                    </a:p>
                  </a:txBody>
                  <a:tcPr marL="68580" marR="68580" marT="0" marB="0" anchor="ctr"/>
                </a:tc>
                <a:tc>
                  <a:txBody>
                    <a:bodyPr/>
                    <a:lstStyle/>
                    <a:p>
                      <a:pPr algn="l">
                        <a:lnSpc>
                          <a:spcPct val="107000"/>
                        </a:lnSpc>
                        <a:spcAft>
                          <a:spcPts val="0"/>
                        </a:spcAft>
                      </a:pPr>
                      <a:r>
                        <a:rPr lang="en-GB" sz="800">
                          <a:effectLst/>
                        </a:rPr>
                        <a:t>X</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lnSpc>
                          <a:spcPct val="107000"/>
                        </a:lnSpc>
                      </a:pPr>
                      <a:endParaRPr lang="en-GB" sz="1100">
                        <a:effectLst/>
                        <a:latin typeface="Calibri" panose="020F0502020204030204" pitchFamily="34" charset="0"/>
                      </a:endParaRPr>
                    </a:p>
                  </a:txBody>
                  <a:tcPr marL="68580" marR="68580" marT="0" marB="0" anchor="ctr"/>
                </a:tc>
                <a:tc>
                  <a:txBody>
                    <a:bodyPr/>
                    <a:lstStyle/>
                    <a:p>
                      <a:pPr algn="l">
                        <a:lnSpc>
                          <a:spcPct val="107000"/>
                        </a:lnSpc>
                      </a:pPr>
                      <a:endParaRPr lang="en-GB" sz="1100">
                        <a:effectLst/>
                        <a:latin typeface="Calibri" panose="020F0502020204030204" pitchFamily="34" charset="0"/>
                      </a:endParaRPr>
                    </a:p>
                  </a:txBody>
                  <a:tcPr marL="68580" marR="68580" marT="0" marB="0" anchor="ctr"/>
                </a:tc>
                <a:tc>
                  <a:txBody>
                    <a:bodyPr/>
                    <a:lstStyle/>
                    <a:p>
                      <a:pPr algn="l">
                        <a:lnSpc>
                          <a:spcPct val="107000"/>
                        </a:lnSpc>
                      </a:pPr>
                      <a:endParaRPr lang="en-GB" sz="1100">
                        <a:effectLst/>
                        <a:latin typeface="Calibri" panose="020F0502020204030204" pitchFamily="34" charset="0"/>
                      </a:endParaRPr>
                    </a:p>
                  </a:txBody>
                  <a:tcPr marL="68580" marR="68580" marT="0" marB="0" anchor="ctr"/>
                </a:tc>
                <a:tc>
                  <a:txBody>
                    <a:bodyPr/>
                    <a:lstStyle/>
                    <a:p>
                      <a:pPr algn="l">
                        <a:lnSpc>
                          <a:spcPct val="107000"/>
                        </a:lnSpc>
                      </a:pPr>
                      <a:endParaRPr lang="en-GB" sz="1100">
                        <a:effectLst/>
                        <a:latin typeface="Calibri" panose="020F0502020204030204" pitchFamily="34" charset="0"/>
                      </a:endParaRPr>
                    </a:p>
                  </a:txBody>
                  <a:tcPr marL="68580" marR="68580" marT="0" marB="0" anchor="ctr"/>
                </a:tc>
                <a:tc>
                  <a:txBody>
                    <a:bodyPr/>
                    <a:lstStyle/>
                    <a:p>
                      <a:pPr algn="l">
                        <a:lnSpc>
                          <a:spcPct val="107000"/>
                        </a:lnSpc>
                      </a:pPr>
                      <a:endParaRPr lang="en-GB" sz="1100">
                        <a:effectLst/>
                        <a:latin typeface="Calibri" panose="020F0502020204030204" pitchFamily="34" charset="0"/>
                      </a:endParaRPr>
                    </a:p>
                  </a:txBody>
                  <a:tcPr marL="68580" marR="68580" marT="0" marB="0" anchor="ctr"/>
                </a:tc>
                <a:tc>
                  <a:txBody>
                    <a:bodyPr/>
                    <a:lstStyle/>
                    <a:p>
                      <a:pPr algn="l">
                        <a:lnSpc>
                          <a:spcPct val="107000"/>
                        </a:lnSpc>
                      </a:pPr>
                      <a:endParaRPr lang="en-GB" sz="1100">
                        <a:effectLst/>
                        <a:latin typeface="Calibri" panose="020F0502020204030204" pitchFamily="34" charset="0"/>
                      </a:endParaRPr>
                    </a:p>
                  </a:txBody>
                  <a:tcPr marL="68580" marR="68580" marT="0" marB="0" anchor="b"/>
                </a:tc>
                <a:tc>
                  <a:txBody>
                    <a:bodyPr/>
                    <a:lstStyle/>
                    <a:p>
                      <a:pPr algn="l">
                        <a:lnSpc>
                          <a:spcPct val="107000"/>
                        </a:lnSpc>
                      </a:pPr>
                      <a:endParaRPr lang="en-GB" sz="1100">
                        <a:effectLst/>
                        <a:latin typeface="Calibri" panose="020F0502020204030204" pitchFamily="34" charset="0"/>
                      </a:endParaRPr>
                    </a:p>
                  </a:txBody>
                  <a:tcPr marL="68580" marR="68580" marT="0" marB="0" anchor="b"/>
                </a:tc>
                <a:tc>
                  <a:txBody>
                    <a:bodyPr/>
                    <a:lstStyle/>
                    <a:p>
                      <a:pPr algn="l">
                        <a:lnSpc>
                          <a:spcPct val="107000"/>
                        </a:lnSpc>
                      </a:pPr>
                      <a:endParaRPr lang="en-GB" sz="1100">
                        <a:effectLst/>
                        <a:latin typeface="Calibri" panose="020F0502020204030204" pitchFamily="34" charset="0"/>
                      </a:endParaRPr>
                    </a:p>
                  </a:txBody>
                  <a:tcPr marL="68580" marR="68580" marT="0" marB="0" anchor="b"/>
                </a:tc>
                <a:tc>
                  <a:txBody>
                    <a:bodyPr/>
                    <a:lstStyle/>
                    <a:p>
                      <a:pPr algn="l">
                        <a:lnSpc>
                          <a:spcPct val="107000"/>
                        </a:lnSpc>
                      </a:pPr>
                      <a:endParaRPr lang="en-GB" sz="1100">
                        <a:effectLst/>
                        <a:latin typeface="Calibri" panose="020F0502020204030204" pitchFamily="34" charset="0"/>
                      </a:endParaRPr>
                    </a:p>
                  </a:txBody>
                  <a:tcPr marL="68580" marR="68580" marT="0" marB="0" anchor="b"/>
                </a:tc>
                <a:tc>
                  <a:txBody>
                    <a:bodyPr/>
                    <a:lstStyle/>
                    <a:p>
                      <a:pPr algn="l">
                        <a:lnSpc>
                          <a:spcPct val="107000"/>
                        </a:lnSpc>
                      </a:pPr>
                      <a:endParaRPr lang="en-GB" sz="1100">
                        <a:effectLst/>
                        <a:latin typeface="Calibri" panose="020F0502020204030204" pitchFamily="34" charset="0"/>
                      </a:endParaRPr>
                    </a:p>
                  </a:txBody>
                  <a:tcPr marL="68580" marR="68580" marT="0" marB="0" anchor="b"/>
                </a:tc>
                <a:tc>
                  <a:txBody>
                    <a:bodyPr/>
                    <a:lstStyle/>
                    <a:p>
                      <a:pPr algn="l">
                        <a:lnSpc>
                          <a:spcPct val="107000"/>
                        </a:lnSpc>
                      </a:pPr>
                      <a:endParaRPr lang="en-GB" sz="1100">
                        <a:effectLst/>
                        <a:latin typeface="Calibri" panose="020F0502020204030204" pitchFamily="34" charset="0"/>
                      </a:endParaRPr>
                    </a:p>
                  </a:txBody>
                  <a:tcPr marL="68580" marR="68580" marT="0" marB="0" anchor="b"/>
                </a:tc>
                <a:tc>
                  <a:txBody>
                    <a:bodyPr/>
                    <a:lstStyle/>
                    <a:p>
                      <a:pPr algn="l">
                        <a:lnSpc>
                          <a:spcPct val="107000"/>
                        </a:lnSpc>
                      </a:pPr>
                      <a:endParaRPr lang="en-GB" sz="1100">
                        <a:effectLst/>
                        <a:latin typeface="Calibri" panose="020F0502020204030204" pitchFamily="34" charset="0"/>
                      </a:endParaRPr>
                    </a:p>
                  </a:txBody>
                  <a:tcPr marL="68580" marR="68580" marT="0" marB="0" anchor="b"/>
                </a:tc>
                <a:tc>
                  <a:txBody>
                    <a:bodyPr/>
                    <a:lstStyle/>
                    <a:p>
                      <a:pPr algn="l">
                        <a:lnSpc>
                          <a:spcPct val="107000"/>
                        </a:lnSpc>
                      </a:pPr>
                      <a:endParaRPr lang="en-GB" sz="1100">
                        <a:effectLst/>
                        <a:latin typeface="Calibri" panose="020F0502020204030204" pitchFamily="34" charset="0"/>
                      </a:endParaRPr>
                    </a:p>
                  </a:txBody>
                  <a:tcPr marL="68580" marR="68580" marT="0" marB="0" anchor="b"/>
                </a:tc>
                <a:tc>
                  <a:txBody>
                    <a:bodyPr/>
                    <a:lstStyle/>
                    <a:p>
                      <a:pPr algn="l">
                        <a:lnSpc>
                          <a:spcPct val="107000"/>
                        </a:lnSpc>
                      </a:pPr>
                      <a:endParaRPr lang="en-GB" sz="1100">
                        <a:effectLst/>
                        <a:latin typeface="Calibri" panose="020F0502020204030204" pitchFamily="34" charset="0"/>
                      </a:endParaRPr>
                    </a:p>
                  </a:txBody>
                  <a:tcPr marL="68580" marR="68580" marT="0" marB="0" anchor="b"/>
                </a:tc>
              </a:tr>
              <a:tr h="398645">
                <a:tc>
                  <a:txBody>
                    <a:bodyPr/>
                    <a:lstStyle/>
                    <a:p>
                      <a:pPr algn="l">
                        <a:lnSpc>
                          <a:spcPct val="107000"/>
                        </a:lnSpc>
                        <a:spcAft>
                          <a:spcPts val="0"/>
                        </a:spcAft>
                      </a:pPr>
                      <a:r>
                        <a:rPr lang="en-GB" sz="1200" dirty="0">
                          <a:effectLst/>
                        </a:rPr>
                        <a:t>Accessioning</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lnSpc>
                          <a:spcPct val="107000"/>
                        </a:lnSpc>
                      </a:pPr>
                      <a:endParaRPr lang="en-GB" sz="1100">
                        <a:effectLst/>
                        <a:latin typeface="Calibri" panose="020F0502020204030204" pitchFamily="34" charset="0"/>
                      </a:endParaRPr>
                    </a:p>
                  </a:txBody>
                  <a:tcPr marL="68580" marR="68580" marT="0" marB="0" anchor="ctr"/>
                </a:tc>
                <a:tc>
                  <a:txBody>
                    <a:bodyPr/>
                    <a:lstStyle/>
                    <a:p>
                      <a:endParaRPr lang="en-GB"/>
                    </a:p>
                  </a:txBody>
                  <a:tcPr marL="68580" marR="68580" marT="0" marB="0" anchor="ctr"/>
                </a:tc>
                <a:tc>
                  <a:txBody>
                    <a:bodyPr/>
                    <a:lstStyle/>
                    <a:p>
                      <a:pPr algn="l">
                        <a:lnSpc>
                          <a:spcPct val="107000"/>
                        </a:lnSpc>
                      </a:pPr>
                      <a:endParaRPr lang="en-GB" sz="1100">
                        <a:effectLst/>
                        <a:latin typeface="Calibri" panose="020F0502020204030204" pitchFamily="34" charset="0"/>
                      </a:endParaRPr>
                    </a:p>
                  </a:txBody>
                  <a:tcPr marL="68580" marR="68580" marT="0" marB="0" anchor="ctr"/>
                </a:tc>
                <a:tc>
                  <a:txBody>
                    <a:bodyPr/>
                    <a:lstStyle/>
                    <a:p>
                      <a:pPr algn="l">
                        <a:lnSpc>
                          <a:spcPct val="107000"/>
                        </a:lnSpc>
                      </a:pPr>
                      <a:endParaRPr lang="en-GB" sz="1100">
                        <a:effectLst/>
                        <a:latin typeface="Calibri" panose="020F0502020204030204" pitchFamily="34" charset="0"/>
                      </a:endParaRPr>
                    </a:p>
                  </a:txBody>
                  <a:tcPr marL="68580" marR="68580" marT="0" marB="0" anchor="ctr"/>
                </a:tc>
                <a:tc>
                  <a:txBody>
                    <a:bodyPr/>
                    <a:lstStyle/>
                    <a:p>
                      <a:pPr algn="l">
                        <a:lnSpc>
                          <a:spcPct val="107000"/>
                        </a:lnSpc>
                        <a:spcAft>
                          <a:spcPts val="0"/>
                        </a:spcAft>
                      </a:pPr>
                      <a:r>
                        <a:rPr lang="en-GB" sz="800">
                          <a:effectLst/>
                        </a:rPr>
                        <a:t>X</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lnSpc>
                          <a:spcPct val="107000"/>
                        </a:lnSpc>
                      </a:pPr>
                      <a:endParaRPr lang="en-GB" sz="1100">
                        <a:effectLst/>
                        <a:latin typeface="Calibri" panose="020F0502020204030204" pitchFamily="34" charset="0"/>
                      </a:endParaRPr>
                    </a:p>
                  </a:txBody>
                  <a:tcPr marL="68580" marR="68580" marT="0" marB="0" anchor="ctr"/>
                </a:tc>
                <a:tc>
                  <a:txBody>
                    <a:bodyPr/>
                    <a:lstStyle/>
                    <a:p>
                      <a:pPr algn="l">
                        <a:lnSpc>
                          <a:spcPct val="107000"/>
                        </a:lnSpc>
                      </a:pPr>
                      <a:endParaRPr lang="en-GB" sz="1100">
                        <a:effectLst/>
                        <a:latin typeface="Calibri" panose="020F0502020204030204" pitchFamily="34" charset="0"/>
                      </a:endParaRPr>
                    </a:p>
                  </a:txBody>
                  <a:tcPr marL="68580" marR="68580" marT="0" marB="0" anchor="ctr"/>
                </a:tc>
                <a:tc>
                  <a:txBody>
                    <a:bodyPr/>
                    <a:lstStyle/>
                    <a:p>
                      <a:pPr algn="l">
                        <a:lnSpc>
                          <a:spcPct val="107000"/>
                        </a:lnSpc>
                      </a:pPr>
                      <a:endParaRPr lang="en-GB" sz="1100">
                        <a:effectLst/>
                        <a:latin typeface="Calibri" panose="020F0502020204030204" pitchFamily="34" charset="0"/>
                      </a:endParaRPr>
                    </a:p>
                  </a:txBody>
                  <a:tcPr marL="68580" marR="68580" marT="0" marB="0" anchor="ctr"/>
                </a:tc>
                <a:tc>
                  <a:txBody>
                    <a:bodyPr/>
                    <a:lstStyle/>
                    <a:p>
                      <a:pPr algn="l">
                        <a:lnSpc>
                          <a:spcPct val="107000"/>
                        </a:lnSpc>
                      </a:pPr>
                      <a:endParaRPr lang="en-GB" sz="1100">
                        <a:effectLst/>
                        <a:latin typeface="Calibri" panose="020F0502020204030204" pitchFamily="34" charset="0"/>
                      </a:endParaRPr>
                    </a:p>
                  </a:txBody>
                  <a:tcPr marL="68580" marR="68580" marT="0" marB="0" anchor="b"/>
                </a:tc>
                <a:tc>
                  <a:txBody>
                    <a:bodyPr/>
                    <a:lstStyle/>
                    <a:p>
                      <a:pPr algn="l">
                        <a:lnSpc>
                          <a:spcPct val="107000"/>
                        </a:lnSpc>
                      </a:pPr>
                      <a:endParaRPr lang="en-GB" sz="1100">
                        <a:effectLst/>
                        <a:latin typeface="Calibri" panose="020F0502020204030204" pitchFamily="34" charset="0"/>
                      </a:endParaRPr>
                    </a:p>
                  </a:txBody>
                  <a:tcPr marL="68580" marR="68580" marT="0" marB="0" anchor="b"/>
                </a:tc>
                <a:tc>
                  <a:txBody>
                    <a:bodyPr/>
                    <a:lstStyle/>
                    <a:p>
                      <a:pPr algn="l">
                        <a:lnSpc>
                          <a:spcPct val="107000"/>
                        </a:lnSpc>
                      </a:pPr>
                      <a:endParaRPr lang="en-GB" sz="1100">
                        <a:effectLst/>
                        <a:latin typeface="Calibri" panose="020F0502020204030204" pitchFamily="34" charset="0"/>
                      </a:endParaRPr>
                    </a:p>
                  </a:txBody>
                  <a:tcPr marL="68580" marR="68580" marT="0" marB="0" anchor="b"/>
                </a:tc>
                <a:tc>
                  <a:txBody>
                    <a:bodyPr/>
                    <a:lstStyle/>
                    <a:p>
                      <a:pPr algn="l">
                        <a:lnSpc>
                          <a:spcPct val="107000"/>
                        </a:lnSpc>
                      </a:pPr>
                      <a:endParaRPr lang="en-GB" sz="1100">
                        <a:effectLst/>
                        <a:latin typeface="Calibri" panose="020F0502020204030204" pitchFamily="34" charset="0"/>
                      </a:endParaRPr>
                    </a:p>
                  </a:txBody>
                  <a:tcPr marL="68580" marR="68580" marT="0" marB="0" anchor="b"/>
                </a:tc>
                <a:tc>
                  <a:txBody>
                    <a:bodyPr/>
                    <a:lstStyle/>
                    <a:p>
                      <a:pPr algn="l">
                        <a:lnSpc>
                          <a:spcPct val="107000"/>
                        </a:lnSpc>
                      </a:pPr>
                      <a:endParaRPr lang="en-GB" sz="1100">
                        <a:effectLst/>
                        <a:latin typeface="Calibri" panose="020F0502020204030204" pitchFamily="34" charset="0"/>
                      </a:endParaRPr>
                    </a:p>
                  </a:txBody>
                  <a:tcPr marL="68580" marR="68580" marT="0" marB="0" anchor="b"/>
                </a:tc>
                <a:tc>
                  <a:txBody>
                    <a:bodyPr/>
                    <a:lstStyle/>
                    <a:p>
                      <a:pPr algn="l">
                        <a:lnSpc>
                          <a:spcPct val="107000"/>
                        </a:lnSpc>
                      </a:pPr>
                      <a:endParaRPr lang="en-GB" sz="1100">
                        <a:effectLst/>
                        <a:latin typeface="Calibri" panose="020F0502020204030204" pitchFamily="34" charset="0"/>
                      </a:endParaRPr>
                    </a:p>
                  </a:txBody>
                  <a:tcPr marL="68580" marR="68580" marT="0" marB="0" anchor="b"/>
                </a:tc>
                <a:tc>
                  <a:txBody>
                    <a:bodyPr/>
                    <a:lstStyle/>
                    <a:p>
                      <a:pPr algn="l">
                        <a:lnSpc>
                          <a:spcPct val="107000"/>
                        </a:lnSpc>
                      </a:pPr>
                      <a:endParaRPr lang="en-GB" sz="1100">
                        <a:effectLst/>
                        <a:latin typeface="Calibri" panose="020F0502020204030204" pitchFamily="34" charset="0"/>
                      </a:endParaRPr>
                    </a:p>
                  </a:txBody>
                  <a:tcPr marL="68580" marR="68580" marT="0" marB="0" anchor="b"/>
                </a:tc>
                <a:tc>
                  <a:txBody>
                    <a:bodyPr/>
                    <a:lstStyle/>
                    <a:p>
                      <a:pPr algn="l">
                        <a:lnSpc>
                          <a:spcPct val="107000"/>
                        </a:lnSpc>
                      </a:pPr>
                      <a:endParaRPr lang="en-GB" sz="1100">
                        <a:effectLst/>
                        <a:latin typeface="Calibri" panose="020F0502020204030204" pitchFamily="34" charset="0"/>
                      </a:endParaRPr>
                    </a:p>
                  </a:txBody>
                  <a:tcPr marL="68580" marR="68580" marT="0" marB="0" anchor="b"/>
                </a:tc>
                <a:tc>
                  <a:txBody>
                    <a:bodyPr/>
                    <a:lstStyle/>
                    <a:p>
                      <a:pPr algn="l">
                        <a:lnSpc>
                          <a:spcPct val="107000"/>
                        </a:lnSpc>
                      </a:pPr>
                      <a:endParaRPr lang="en-GB" sz="1100">
                        <a:effectLst/>
                        <a:latin typeface="Calibri" panose="020F0502020204030204" pitchFamily="34" charset="0"/>
                      </a:endParaRPr>
                    </a:p>
                  </a:txBody>
                  <a:tcPr marL="68580" marR="68580" marT="0" marB="0" anchor="b"/>
                </a:tc>
              </a:tr>
              <a:tr h="398645">
                <a:tc>
                  <a:txBody>
                    <a:bodyPr/>
                    <a:lstStyle/>
                    <a:p>
                      <a:pPr algn="l">
                        <a:lnSpc>
                          <a:spcPct val="107000"/>
                        </a:lnSpc>
                        <a:spcAft>
                          <a:spcPts val="0"/>
                        </a:spcAft>
                      </a:pPr>
                      <a:r>
                        <a:rPr lang="en-GB" sz="1200">
                          <a:effectLst/>
                        </a:rPr>
                        <a:t>Disposal</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lnSpc>
                          <a:spcPct val="107000"/>
                        </a:lnSpc>
                        <a:spcAft>
                          <a:spcPts val="0"/>
                        </a:spcAft>
                      </a:pPr>
                      <a:r>
                        <a:rPr lang="en-GB" sz="800">
                          <a:effectLst/>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lnSpc>
                          <a:spcPct val="107000"/>
                        </a:lnSpc>
                        <a:spcAft>
                          <a:spcPts val="0"/>
                        </a:spcAft>
                      </a:pPr>
                      <a:r>
                        <a:rPr lang="en-GB" sz="800">
                          <a:effectLst/>
                        </a:rPr>
                        <a:t>X</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lnSpc>
                          <a:spcPct val="107000"/>
                        </a:lnSpc>
                        <a:spcAft>
                          <a:spcPts val="0"/>
                        </a:spcAft>
                      </a:pPr>
                      <a:r>
                        <a:rPr lang="en-GB" sz="800">
                          <a:effectLst/>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lnSpc>
                          <a:spcPct val="107000"/>
                        </a:lnSpc>
                        <a:spcAft>
                          <a:spcPts val="0"/>
                        </a:spcAft>
                      </a:pPr>
                      <a:r>
                        <a:rPr lang="en-GB" sz="800">
                          <a:effectLst/>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lnSpc>
                          <a:spcPct val="107000"/>
                        </a:lnSpc>
                        <a:spcAft>
                          <a:spcPts val="0"/>
                        </a:spcAft>
                      </a:pPr>
                      <a:r>
                        <a:rPr lang="en-GB" sz="800">
                          <a:effectLst/>
                        </a:rPr>
                        <a:t>X</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lnSpc>
                          <a:spcPct val="107000"/>
                        </a:lnSpc>
                        <a:spcAft>
                          <a:spcPts val="0"/>
                        </a:spcAft>
                      </a:pPr>
                      <a:r>
                        <a:rPr lang="en-GB" sz="800">
                          <a:effectLst/>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lnSpc>
                          <a:spcPct val="107000"/>
                        </a:lnSpc>
                        <a:spcAft>
                          <a:spcPts val="0"/>
                        </a:spcAft>
                      </a:pPr>
                      <a:r>
                        <a:rPr lang="en-GB" sz="800">
                          <a:effectLst/>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lnSpc>
                          <a:spcPct val="107000"/>
                        </a:lnSpc>
                        <a:spcAft>
                          <a:spcPts val="0"/>
                        </a:spcAft>
                      </a:pPr>
                      <a:r>
                        <a:rPr lang="en-GB" sz="800">
                          <a:effectLst/>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lnSpc>
                          <a:spcPct val="107000"/>
                        </a:lnSpc>
                        <a:spcAft>
                          <a:spcPts val="0"/>
                        </a:spcAft>
                      </a:pPr>
                      <a:r>
                        <a:rPr lang="en-GB" sz="800">
                          <a:effectLst/>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l">
                        <a:lnSpc>
                          <a:spcPct val="107000"/>
                        </a:lnSpc>
                        <a:spcAft>
                          <a:spcPts val="0"/>
                        </a:spcAft>
                      </a:pPr>
                      <a:r>
                        <a:rPr lang="en-GB" sz="800">
                          <a:effectLst/>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l">
                        <a:lnSpc>
                          <a:spcPct val="107000"/>
                        </a:lnSpc>
                        <a:spcAft>
                          <a:spcPts val="0"/>
                        </a:spcAft>
                      </a:pPr>
                      <a:r>
                        <a:rPr lang="en-GB" sz="800">
                          <a:effectLst/>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l">
                        <a:lnSpc>
                          <a:spcPct val="107000"/>
                        </a:lnSpc>
                        <a:spcAft>
                          <a:spcPts val="0"/>
                        </a:spcAft>
                      </a:pPr>
                      <a:r>
                        <a:rPr lang="en-GB" sz="800">
                          <a:effectLst/>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l">
                        <a:lnSpc>
                          <a:spcPct val="107000"/>
                        </a:lnSpc>
                        <a:spcAft>
                          <a:spcPts val="0"/>
                        </a:spcAft>
                      </a:pPr>
                      <a:r>
                        <a:rPr lang="en-GB" sz="800">
                          <a:effectLst/>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l">
                        <a:lnSpc>
                          <a:spcPct val="107000"/>
                        </a:lnSpc>
                        <a:spcAft>
                          <a:spcPts val="0"/>
                        </a:spcAft>
                      </a:pPr>
                      <a:r>
                        <a:rPr lang="en-GB" sz="800">
                          <a:effectLst/>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l">
                        <a:lnSpc>
                          <a:spcPct val="107000"/>
                        </a:lnSpc>
                        <a:spcAft>
                          <a:spcPts val="0"/>
                        </a:spcAft>
                      </a:pPr>
                      <a:r>
                        <a:rPr lang="en-GB" sz="800">
                          <a:effectLst/>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l">
                        <a:lnSpc>
                          <a:spcPct val="107000"/>
                        </a:lnSpc>
                        <a:spcAft>
                          <a:spcPts val="0"/>
                        </a:spcAft>
                      </a:pPr>
                      <a:r>
                        <a:rPr lang="en-GB" sz="800">
                          <a:effectLst/>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l">
                        <a:lnSpc>
                          <a:spcPct val="107000"/>
                        </a:lnSpc>
                        <a:spcAft>
                          <a:spcPts val="0"/>
                        </a:spcAft>
                      </a:pPr>
                      <a:r>
                        <a:rPr lang="en-GB" sz="800">
                          <a:effectLst/>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r>
              <a:tr h="398645">
                <a:tc>
                  <a:txBody>
                    <a:bodyPr/>
                    <a:lstStyle/>
                    <a:p>
                      <a:pPr algn="l">
                        <a:lnSpc>
                          <a:spcPct val="107000"/>
                        </a:lnSpc>
                        <a:spcAft>
                          <a:spcPts val="0"/>
                        </a:spcAft>
                      </a:pPr>
                      <a:r>
                        <a:rPr lang="en-GB" sz="1200" dirty="0">
                          <a:effectLst/>
                        </a:rPr>
                        <a:t>Retention</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lnSpc>
                          <a:spcPct val="107000"/>
                        </a:lnSpc>
                      </a:pPr>
                      <a:endParaRPr lang="en-GB" sz="1100">
                        <a:effectLst/>
                        <a:latin typeface="Calibri" panose="020F0502020204030204" pitchFamily="34" charset="0"/>
                      </a:endParaRPr>
                    </a:p>
                  </a:txBody>
                  <a:tcPr marL="68580" marR="68580" marT="0" marB="0" anchor="ctr"/>
                </a:tc>
                <a:tc>
                  <a:txBody>
                    <a:bodyPr/>
                    <a:lstStyle/>
                    <a:p>
                      <a:pPr algn="l">
                        <a:lnSpc>
                          <a:spcPct val="107000"/>
                        </a:lnSpc>
                        <a:spcAft>
                          <a:spcPts val="0"/>
                        </a:spcAft>
                      </a:pPr>
                      <a:r>
                        <a:rPr lang="en-GB" sz="800">
                          <a:effectLst/>
                        </a:rPr>
                        <a:t>X</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lnSpc>
                          <a:spcPct val="107000"/>
                        </a:lnSpc>
                      </a:pPr>
                      <a:endParaRPr lang="en-GB" sz="1100">
                        <a:effectLst/>
                        <a:latin typeface="Calibri" panose="020F0502020204030204" pitchFamily="34" charset="0"/>
                      </a:endParaRPr>
                    </a:p>
                  </a:txBody>
                  <a:tcPr marL="68580" marR="68580" marT="0" marB="0" anchor="ctr"/>
                </a:tc>
                <a:tc>
                  <a:txBody>
                    <a:bodyPr/>
                    <a:lstStyle/>
                    <a:p>
                      <a:pPr algn="l">
                        <a:lnSpc>
                          <a:spcPct val="107000"/>
                        </a:lnSpc>
                      </a:pPr>
                      <a:endParaRPr lang="en-GB" sz="1100">
                        <a:effectLst/>
                        <a:latin typeface="Calibri" panose="020F0502020204030204" pitchFamily="34" charset="0"/>
                      </a:endParaRPr>
                    </a:p>
                  </a:txBody>
                  <a:tcPr marL="68580" marR="68580" marT="0" marB="0" anchor="ctr"/>
                </a:tc>
                <a:tc>
                  <a:txBody>
                    <a:bodyPr/>
                    <a:lstStyle/>
                    <a:p>
                      <a:pPr algn="l">
                        <a:lnSpc>
                          <a:spcPct val="107000"/>
                        </a:lnSpc>
                      </a:pPr>
                      <a:endParaRPr lang="en-GB" sz="1100">
                        <a:effectLst/>
                        <a:latin typeface="Calibri" panose="020F0502020204030204" pitchFamily="34" charset="0"/>
                      </a:endParaRPr>
                    </a:p>
                  </a:txBody>
                  <a:tcPr marL="68580" marR="68580" marT="0" marB="0" anchor="ctr"/>
                </a:tc>
                <a:tc>
                  <a:txBody>
                    <a:bodyPr/>
                    <a:lstStyle/>
                    <a:p>
                      <a:pPr algn="l">
                        <a:lnSpc>
                          <a:spcPct val="107000"/>
                        </a:lnSpc>
                      </a:pPr>
                      <a:endParaRPr lang="en-GB" sz="1100">
                        <a:effectLst/>
                        <a:latin typeface="Calibri" panose="020F0502020204030204" pitchFamily="34" charset="0"/>
                      </a:endParaRPr>
                    </a:p>
                  </a:txBody>
                  <a:tcPr marL="68580" marR="68580" marT="0" marB="0" anchor="ctr"/>
                </a:tc>
                <a:tc>
                  <a:txBody>
                    <a:bodyPr/>
                    <a:lstStyle/>
                    <a:p>
                      <a:pPr algn="l">
                        <a:lnSpc>
                          <a:spcPct val="107000"/>
                        </a:lnSpc>
                      </a:pPr>
                      <a:endParaRPr lang="en-GB" sz="1100">
                        <a:effectLst/>
                        <a:latin typeface="Calibri" panose="020F0502020204030204" pitchFamily="34" charset="0"/>
                      </a:endParaRPr>
                    </a:p>
                  </a:txBody>
                  <a:tcPr marL="68580" marR="68580" marT="0" marB="0" anchor="ctr"/>
                </a:tc>
                <a:tc>
                  <a:txBody>
                    <a:bodyPr/>
                    <a:lstStyle/>
                    <a:p>
                      <a:pPr algn="l">
                        <a:lnSpc>
                          <a:spcPct val="107000"/>
                        </a:lnSpc>
                      </a:pPr>
                      <a:endParaRPr lang="en-GB" sz="1100">
                        <a:effectLst/>
                        <a:latin typeface="Calibri" panose="020F0502020204030204" pitchFamily="34" charset="0"/>
                      </a:endParaRPr>
                    </a:p>
                  </a:txBody>
                  <a:tcPr marL="68580" marR="68580" marT="0" marB="0" anchor="ctr"/>
                </a:tc>
                <a:tc>
                  <a:txBody>
                    <a:bodyPr/>
                    <a:lstStyle/>
                    <a:p>
                      <a:pPr algn="l">
                        <a:lnSpc>
                          <a:spcPct val="107000"/>
                        </a:lnSpc>
                      </a:pPr>
                      <a:endParaRPr lang="en-GB" sz="1100">
                        <a:effectLst/>
                        <a:latin typeface="Calibri" panose="020F0502020204030204" pitchFamily="34" charset="0"/>
                      </a:endParaRPr>
                    </a:p>
                  </a:txBody>
                  <a:tcPr marL="68580" marR="68580" marT="0" marB="0" anchor="b"/>
                </a:tc>
                <a:tc>
                  <a:txBody>
                    <a:bodyPr/>
                    <a:lstStyle/>
                    <a:p>
                      <a:pPr algn="l">
                        <a:lnSpc>
                          <a:spcPct val="107000"/>
                        </a:lnSpc>
                      </a:pPr>
                      <a:endParaRPr lang="en-GB" sz="1100">
                        <a:effectLst/>
                        <a:latin typeface="Calibri" panose="020F0502020204030204" pitchFamily="34" charset="0"/>
                      </a:endParaRPr>
                    </a:p>
                  </a:txBody>
                  <a:tcPr marL="68580" marR="68580" marT="0" marB="0" anchor="b"/>
                </a:tc>
                <a:tc>
                  <a:txBody>
                    <a:bodyPr/>
                    <a:lstStyle/>
                    <a:p>
                      <a:pPr algn="l">
                        <a:lnSpc>
                          <a:spcPct val="107000"/>
                        </a:lnSpc>
                      </a:pPr>
                      <a:endParaRPr lang="en-GB" sz="1100">
                        <a:effectLst/>
                        <a:latin typeface="Calibri" panose="020F0502020204030204" pitchFamily="34" charset="0"/>
                      </a:endParaRPr>
                    </a:p>
                  </a:txBody>
                  <a:tcPr marL="68580" marR="68580" marT="0" marB="0" anchor="b"/>
                </a:tc>
                <a:tc>
                  <a:txBody>
                    <a:bodyPr/>
                    <a:lstStyle/>
                    <a:p>
                      <a:pPr algn="l">
                        <a:lnSpc>
                          <a:spcPct val="107000"/>
                        </a:lnSpc>
                      </a:pPr>
                      <a:endParaRPr lang="en-GB" sz="1100">
                        <a:effectLst/>
                        <a:latin typeface="Calibri" panose="020F0502020204030204" pitchFamily="34" charset="0"/>
                      </a:endParaRPr>
                    </a:p>
                  </a:txBody>
                  <a:tcPr marL="68580" marR="68580" marT="0" marB="0" anchor="b"/>
                </a:tc>
                <a:tc>
                  <a:txBody>
                    <a:bodyPr/>
                    <a:lstStyle/>
                    <a:p>
                      <a:pPr algn="l">
                        <a:lnSpc>
                          <a:spcPct val="107000"/>
                        </a:lnSpc>
                      </a:pPr>
                      <a:endParaRPr lang="en-GB" sz="1100">
                        <a:effectLst/>
                        <a:latin typeface="Calibri" panose="020F0502020204030204" pitchFamily="34" charset="0"/>
                      </a:endParaRPr>
                    </a:p>
                  </a:txBody>
                  <a:tcPr marL="68580" marR="68580" marT="0" marB="0" anchor="b"/>
                </a:tc>
                <a:tc>
                  <a:txBody>
                    <a:bodyPr/>
                    <a:lstStyle/>
                    <a:p>
                      <a:pPr algn="l">
                        <a:lnSpc>
                          <a:spcPct val="107000"/>
                        </a:lnSpc>
                      </a:pPr>
                      <a:endParaRPr lang="en-GB" sz="1100">
                        <a:effectLst/>
                        <a:latin typeface="Calibri" panose="020F0502020204030204" pitchFamily="34" charset="0"/>
                      </a:endParaRPr>
                    </a:p>
                  </a:txBody>
                  <a:tcPr marL="68580" marR="68580" marT="0" marB="0" anchor="b"/>
                </a:tc>
                <a:tc>
                  <a:txBody>
                    <a:bodyPr/>
                    <a:lstStyle/>
                    <a:p>
                      <a:pPr algn="l">
                        <a:lnSpc>
                          <a:spcPct val="107000"/>
                        </a:lnSpc>
                      </a:pPr>
                      <a:endParaRPr lang="en-GB" sz="1100">
                        <a:effectLst/>
                        <a:latin typeface="Calibri" panose="020F0502020204030204" pitchFamily="34" charset="0"/>
                      </a:endParaRPr>
                    </a:p>
                  </a:txBody>
                  <a:tcPr marL="68580" marR="68580" marT="0" marB="0" anchor="b"/>
                </a:tc>
                <a:tc>
                  <a:txBody>
                    <a:bodyPr/>
                    <a:lstStyle/>
                    <a:p>
                      <a:pPr algn="l">
                        <a:lnSpc>
                          <a:spcPct val="107000"/>
                        </a:lnSpc>
                      </a:pPr>
                      <a:endParaRPr lang="en-GB" sz="1100">
                        <a:effectLst/>
                        <a:latin typeface="Calibri" panose="020F0502020204030204" pitchFamily="34" charset="0"/>
                      </a:endParaRPr>
                    </a:p>
                  </a:txBody>
                  <a:tcPr marL="68580" marR="68580" marT="0" marB="0" anchor="b"/>
                </a:tc>
                <a:tc>
                  <a:txBody>
                    <a:bodyPr/>
                    <a:lstStyle/>
                    <a:p>
                      <a:pPr algn="l">
                        <a:lnSpc>
                          <a:spcPct val="107000"/>
                        </a:lnSpc>
                      </a:pPr>
                      <a:endParaRPr lang="en-GB" sz="1100">
                        <a:effectLst/>
                        <a:latin typeface="Calibri" panose="020F0502020204030204" pitchFamily="34" charset="0"/>
                      </a:endParaRPr>
                    </a:p>
                  </a:txBody>
                  <a:tcPr marL="68580" marR="68580" marT="0" marB="0" anchor="b"/>
                </a:tc>
              </a:tr>
              <a:tr h="398645">
                <a:tc>
                  <a:txBody>
                    <a:bodyPr/>
                    <a:lstStyle/>
                    <a:p>
                      <a:pPr algn="l">
                        <a:lnSpc>
                          <a:spcPct val="107000"/>
                        </a:lnSpc>
                        <a:spcAft>
                          <a:spcPts val="0"/>
                        </a:spcAft>
                      </a:pPr>
                      <a:r>
                        <a:rPr lang="en-GB" sz="1200">
                          <a:effectLst/>
                        </a:rPr>
                        <a:t>Transfer</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lnSpc>
                          <a:spcPct val="107000"/>
                        </a:lnSpc>
                      </a:pPr>
                      <a:endParaRPr lang="en-GB" sz="1100">
                        <a:effectLst/>
                        <a:latin typeface="Calibri" panose="020F0502020204030204" pitchFamily="34" charset="0"/>
                      </a:endParaRPr>
                    </a:p>
                  </a:txBody>
                  <a:tcPr marL="68580" marR="68580" marT="0" marB="0" anchor="ctr"/>
                </a:tc>
                <a:tc>
                  <a:txBody>
                    <a:bodyPr/>
                    <a:lstStyle/>
                    <a:p>
                      <a:pPr algn="l">
                        <a:lnSpc>
                          <a:spcPct val="107000"/>
                        </a:lnSpc>
                        <a:spcAft>
                          <a:spcPts val="0"/>
                        </a:spcAft>
                      </a:pPr>
                      <a:r>
                        <a:rPr lang="en-GB" sz="800">
                          <a:effectLst/>
                        </a:rPr>
                        <a:t>X</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lnSpc>
                          <a:spcPct val="107000"/>
                        </a:lnSpc>
                      </a:pPr>
                      <a:endParaRPr lang="en-GB" sz="1100">
                        <a:effectLst/>
                        <a:latin typeface="Calibri" panose="020F0502020204030204" pitchFamily="34" charset="0"/>
                      </a:endParaRPr>
                    </a:p>
                  </a:txBody>
                  <a:tcPr marL="68580" marR="68580" marT="0" marB="0" anchor="ctr"/>
                </a:tc>
                <a:tc>
                  <a:txBody>
                    <a:bodyPr/>
                    <a:lstStyle/>
                    <a:p>
                      <a:pPr algn="l">
                        <a:lnSpc>
                          <a:spcPct val="107000"/>
                        </a:lnSpc>
                      </a:pPr>
                      <a:endParaRPr lang="en-GB" sz="1100">
                        <a:effectLst/>
                        <a:latin typeface="Calibri" panose="020F0502020204030204" pitchFamily="34" charset="0"/>
                      </a:endParaRPr>
                    </a:p>
                  </a:txBody>
                  <a:tcPr marL="68580" marR="68580" marT="0" marB="0" anchor="ctr"/>
                </a:tc>
                <a:tc>
                  <a:txBody>
                    <a:bodyPr/>
                    <a:lstStyle/>
                    <a:p>
                      <a:pPr algn="l">
                        <a:lnSpc>
                          <a:spcPct val="107000"/>
                        </a:lnSpc>
                      </a:pPr>
                      <a:endParaRPr lang="en-GB" sz="1100">
                        <a:effectLst/>
                        <a:latin typeface="Calibri" panose="020F0502020204030204" pitchFamily="34" charset="0"/>
                      </a:endParaRPr>
                    </a:p>
                  </a:txBody>
                  <a:tcPr marL="68580" marR="68580" marT="0" marB="0" anchor="ctr"/>
                </a:tc>
                <a:tc>
                  <a:txBody>
                    <a:bodyPr/>
                    <a:lstStyle/>
                    <a:p>
                      <a:pPr algn="l">
                        <a:lnSpc>
                          <a:spcPct val="107000"/>
                        </a:lnSpc>
                      </a:pPr>
                      <a:endParaRPr lang="en-GB" sz="1100">
                        <a:effectLst/>
                        <a:latin typeface="Calibri" panose="020F0502020204030204" pitchFamily="34" charset="0"/>
                      </a:endParaRPr>
                    </a:p>
                  </a:txBody>
                  <a:tcPr marL="68580" marR="68580" marT="0" marB="0" anchor="ctr"/>
                </a:tc>
                <a:tc>
                  <a:txBody>
                    <a:bodyPr/>
                    <a:lstStyle/>
                    <a:p>
                      <a:pPr algn="l">
                        <a:lnSpc>
                          <a:spcPct val="107000"/>
                        </a:lnSpc>
                      </a:pPr>
                      <a:endParaRPr lang="en-GB" sz="1100">
                        <a:effectLst/>
                        <a:latin typeface="Calibri" panose="020F0502020204030204" pitchFamily="34" charset="0"/>
                      </a:endParaRPr>
                    </a:p>
                  </a:txBody>
                  <a:tcPr marL="68580" marR="68580" marT="0" marB="0" anchor="ctr"/>
                </a:tc>
                <a:tc>
                  <a:txBody>
                    <a:bodyPr/>
                    <a:lstStyle/>
                    <a:p>
                      <a:pPr algn="l">
                        <a:lnSpc>
                          <a:spcPct val="107000"/>
                        </a:lnSpc>
                      </a:pPr>
                      <a:endParaRPr lang="en-GB" sz="1100">
                        <a:effectLst/>
                        <a:latin typeface="Calibri" panose="020F0502020204030204" pitchFamily="34" charset="0"/>
                      </a:endParaRPr>
                    </a:p>
                  </a:txBody>
                  <a:tcPr marL="68580" marR="68580" marT="0" marB="0" anchor="ctr"/>
                </a:tc>
                <a:tc>
                  <a:txBody>
                    <a:bodyPr/>
                    <a:lstStyle/>
                    <a:p>
                      <a:pPr algn="l">
                        <a:lnSpc>
                          <a:spcPct val="107000"/>
                        </a:lnSpc>
                      </a:pPr>
                      <a:endParaRPr lang="en-GB" sz="1100">
                        <a:effectLst/>
                        <a:latin typeface="Calibri" panose="020F0502020204030204" pitchFamily="34" charset="0"/>
                      </a:endParaRPr>
                    </a:p>
                  </a:txBody>
                  <a:tcPr marL="68580" marR="68580" marT="0" marB="0" anchor="b"/>
                </a:tc>
                <a:tc>
                  <a:txBody>
                    <a:bodyPr/>
                    <a:lstStyle/>
                    <a:p>
                      <a:pPr algn="l">
                        <a:lnSpc>
                          <a:spcPct val="107000"/>
                        </a:lnSpc>
                      </a:pPr>
                      <a:endParaRPr lang="en-GB" sz="1100">
                        <a:effectLst/>
                        <a:latin typeface="Calibri" panose="020F0502020204030204" pitchFamily="34" charset="0"/>
                      </a:endParaRPr>
                    </a:p>
                  </a:txBody>
                  <a:tcPr marL="68580" marR="68580" marT="0" marB="0" anchor="b"/>
                </a:tc>
                <a:tc>
                  <a:txBody>
                    <a:bodyPr/>
                    <a:lstStyle/>
                    <a:p>
                      <a:pPr algn="l">
                        <a:lnSpc>
                          <a:spcPct val="107000"/>
                        </a:lnSpc>
                      </a:pPr>
                      <a:endParaRPr lang="en-GB" sz="1100">
                        <a:effectLst/>
                        <a:latin typeface="Calibri" panose="020F0502020204030204" pitchFamily="34" charset="0"/>
                      </a:endParaRPr>
                    </a:p>
                  </a:txBody>
                  <a:tcPr marL="68580" marR="68580" marT="0" marB="0" anchor="b"/>
                </a:tc>
                <a:tc>
                  <a:txBody>
                    <a:bodyPr/>
                    <a:lstStyle/>
                    <a:p>
                      <a:pPr algn="l">
                        <a:lnSpc>
                          <a:spcPct val="107000"/>
                        </a:lnSpc>
                      </a:pPr>
                      <a:endParaRPr lang="en-GB" sz="1100">
                        <a:effectLst/>
                        <a:latin typeface="Calibri" panose="020F0502020204030204" pitchFamily="34" charset="0"/>
                      </a:endParaRPr>
                    </a:p>
                  </a:txBody>
                  <a:tcPr marL="68580" marR="68580" marT="0" marB="0" anchor="b"/>
                </a:tc>
                <a:tc>
                  <a:txBody>
                    <a:bodyPr/>
                    <a:lstStyle/>
                    <a:p>
                      <a:pPr algn="l">
                        <a:lnSpc>
                          <a:spcPct val="107000"/>
                        </a:lnSpc>
                      </a:pPr>
                      <a:endParaRPr lang="en-GB" sz="1100">
                        <a:effectLst/>
                        <a:latin typeface="Calibri" panose="020F0502020204030204" pitchFamily="34" charset="0"/>
                      </a:endParaRPr>
                    </a:p>
                  </a:txBody>
                  <a:tcPr marL="68580" marR="68580" marT="0" marB="0" anchor="b"/>
                </a:tc>
                <a:tc>
                  <a:txBody>
                    <a:bodyPr/>
                    <a:lstStyle/>
                    <a:p>
                      <a:pPr algn="l">
                        <a:lnSpc>
                          <a:spcPct val="107000"/>
                        </a:lnSpc>
                      </a:pPr>
                      <a:endParaRPr lang="en-GB" sz="1100">
                        <a:effectLst/>
                        <a:latin typeface="Calibri" panose="020F0502020204030204" pitchFamily="34" charset="0"/>
                      </a:endParaRPr>
                    </a:p>
                  </a:txBody>
                  <a:tcPr marL="68580" marR="68580" marT="0" marB="0" anchor="b"/>
                </a:tc>
                <a:tc>
                  <a:txBody>
                    <a:bodyPr/>
                    <a:lstStyle/>
                    <a:p>
                      <a:pPr algn="l">
                        <a:lnSpc>
                          <a:spcPct val="107000"/>
                        </a:lnSpc>
                      </a:pPr>
                      <a:endParaRPr lang="en-GB" sz="1100">
                        <a:effectLst/>
                        <a:latin typeface="Calibri" panose="020F0502020204030204" pitchFamily="34" charset="0"/>
                      </a:endParaRPr>
                    </a:p>
                  </a:txBody>
                  <a:tcPr marL="68580" marR="68580" marT="0" marB="0" anchor="b"/>
                </a:tc>
                <a:tc>
                  <a:txBody>
                    <a:bodyPr/>
                    <a:lstStyle/>
                    <a:p>
                      <a:pPr algn="l">
                        <a:lnSpc>
                          <a:spcPct val="107000"/>
                        </a:lnSpc>
                      </a:pPr>
                      <a:endParaRPr lang="en-GB" sz="1100">
                        <a:effectLst/>
                        <a:latin typeface="Calibri" panose="020F0502020204030204" pitchFamily="34" charset="0"/>
                      </a:endParaRPr>
                    </a:p>
                  </a:txBody>
                  <a:tcPr marL="68580" marR="68580" marT="0" marB="0" anchor="b"/>
                </a:tc>
                <a:tc>
                  <a:txBody>
                    <a:bodyPr/>
                    <a:lstStyle/>
                    <a:p>
                      <a:pPr algn="l">
                        <a:lnSpc>
                          <a:spcPct val="107000"/>
                        </a:lnSpc>
                      </a:pPr>
                      <a:endParaRPr lang="en-GB" sz="1100">
                        <a:effectLst/>
                        <a:latin typeface="Calibri" panose="020F0502020204030204" pitchFamily="34" charset="0"/>
                      </a:endParaRPr>
                    </a:p>
                  </a:txBody>
                  <a:tcPr marL="68580" marR="68580" marT="0" marB="0" anchor="b"/>
                </a:tc>
              </a:tr>
              <a:tr h="398645">
                <a:tc>
                  <a:txBody>
                    <a:bodyPr/>
                    <a:lstStyle/>
                    <a:p>
                      <a:pPr algn="l">
                        <a:lnSpc>
                          <a:spcPct val="107000"/>
                        </a:lnSpc>
                        <a:spcAft>
                          <a:spcPts val="0"/>
                        </a:spcAft>
                      </a:pPr>
                      <a:r>
                        <a:rPr lang="en-GB" sz="1200" dirty="0">
                          <a:effectLst/>
                        </a:rPr>
                        <a:t>Access</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lnSpc>
                          <a:spcPct val="107000"/>
                        </a:lnSpc>
                        <a:spcAft>
                          <a:spcPts val="0"/>
                        </a:spcAft>
                      </a:pPr>
                      <a:r>
                        <a:rPr lang="en-GB" sz="800">
                          <a:effectLst/>
                        </a:rPr>
                        <a:t>X</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accent2">
                        <a:lumMod val="40000"/>
                        <a:lumOff val="60000"/>
                      </a:schemeClr>
                    </a:solidFill>
                  </a:tcPr>
                </a:tc>
                <a:tc>
                  <a:txBody>
                    <a:bodyPr/>
                    <a:lstStyle/>
                    <a:p>
                      <a:pPr algn="l">
                        <a:lnSpc>
                          <a:spcPct val="107000"/>
                        </a:lnSpc>
                        <a:spcAft>
                          <a:spcPts val="0"/>
                        </a:spcAft>
                      </a:pPr>
                      <a:r>
                        <a:rPr lang="en-GB" sz="800">
                          <a:effectLst/>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accent2">
                        <a:lumMod val="40000"/>
                        <a:lumOff val="60000"/>
                      </a:schemeClr>
                    </a:solidFill>
                  </a:tcPr>
                </a:tc>
                <a:tc>
                  <a:txBody>
                    <a:bodyPr/>
                    <a:lstStyle/>
                    <a:p>
                      <a:pPr algn="l">
                        <a:lnSpc>
                          <a:spcPct val="107000"/>
                        </a:lnSpc>
                        <a:spcAft>
                          <a:spcPts val="0"/>
                        </a:spcAft>
                      </a:pPr>
                      <a:r>
                        <a:rPr lang="en-GB" sz="800">
                          <a:effectLst/>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accent2">
                        <a:lumMod val="40000"/>
                        <a:lumOff val="60000"/>
                      </a:schemeClr>
                    </a:solidFill>
                  </a:tcPr>
                </a:tc>
                <a:tc>
                  <a:txBody>
                    <a:bodyPr/>
                    <a:lstStyle/>
                    <a:p>
                      <a:pPr algn="l">
                        <a:lnSpc>
                          <a:spcPct val="107000"/>
                        </a:lnSpc>
                        <a:spcAft>
                          <a:spcPts val="0"/>
                        </a:spcAft>
                      </a:pPr>
                      <a:r>
                        <a:rPr lang="en-GB" sz="800">
                          <a:effectLst/>
                        </a:rPr>
                        <a:t>X</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accent2">
                        <a:lumMod val="40000"/>
                        <a:lumOff val="60000"/>
                      </a:schemeClr>
                    </a:solidFill>
                  </a:tcPr>
                </a:tc>
                <a:tc>
                  <a:txBody>
                    <a:bodyPr/>
                    <a:lstStyle/>
                    <a:p>
                      <a:pPr algn="l">
                        <a:lnSpc>
                          <a:spcPct val="107000"/>
                        </a:lnSpc>
                        <a:spcAft>
                          <a:spcPts val="0"/>
                        </a:spcAft>
                      </a:pPr>
                      <a:r>
                        <a:rPr lang="en-GB" sz="800">
                          <a:effectLst/>
                        </a:rPr>
                        <a:t>X</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accent2">
                        <a:lumMod val="40000"/>
                        <a:lumOff val="60000"/>
                      </a:schemeClr>
                    </a:solidFill>
                  </a:tcPr>
                </a:tc>
                <a:tc>
                  <a:txBody>
                    <a:bodyPr/>
                    <a:lstStyle/>
                    <a:p>
                      <a:pPr algn="l">
                        <a:lnSpc>
                          <a:spcPct val="107000"/>
                        </a:lnSpc>
                        <a:spcAft>
                          <a:spcPts val="0"/>
                        </a:spcAft>
                      </a:pPr>
                      <a:r>
                        <a:rPr lang="en-GB" sz="800">
                          <a:effectLst/>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accent2">
                        <a:lumMod val="40000"/>
                        <a:lumOff val="60000"/>
                      </a:schemeClr>
                    </a:solidFill>
                  </a:tcPr>
                </a:tc>
                <a:tc>
                  <a:txBody>
                    <a:bodyPr/>
                    <a:lstStyle/>
                    <a:p>
                      <a:pPr algn="l">
                        <a:lnSpc>
                          <a:spcPct val="107000"/>
                        </a:lnSpc>
                        <a:spcAft>
                          <a:spcPts val="0"/>
                        </a:spcAft>
                      </a:pPr>
                      <a:r>
                        <a:rPr lang="en-GB" sz="800">
                          <a:effectLst/>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accent2">
                        <a:lumMod val="40000"/>
                        <a:lumOff val="60000"/>
                      </a:schemeClr>
                    </a:solidFill>
                  </a:tcPr>
                </a:tc>
                <a:tc>
                  <a:txBody>
                    <a:bodyPr/>
                    <a:lstStyle/>
                    <a:p>
                      <a:pPr algn="l">
                        <a:lnSpc>
                          <a:spcPct val="107000"/>
                        </a:lnSpc>
                        <a:spcAft>
                          <a:spcPts val="0"/>
                        </a:spcAft>
                      </a:pPr>
                      <a:r>
                        <a:rPr lang="en-GB" sz="800">
                          <a:effectLst/>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accent2">
                        <a:lumMod val="40000"/>
                        <a:lumOff val="60000"/>
                      </a:schemeClr>
                    </a:solidFill>
                  </a:tcPr>
                </a:tc>
                <a:tc>
                  <a:txBody>
                    <a:bodyPr/>
                    <a:lstStyle/>
                    <a:p>
                      <a:pPr algn="l">
                        <a:lnSpc>
                          <a:spcPct val="107000"/>
                        </a:lnSpc>
                        <a:spcAft>
                          <a:spcPts val="0"/>
                        </a:spcAft>
                      </a:pPr>
                      <a:r>
                        <a:rPr lang="en-GB" sz="800">
                          <a:effectLst/>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2">
                        <a:lumMod val="40000"/>
                        <a:lumOff val="60000"/>
                      </a:schemeClr>
                    </a:solidFill>
                  </a:tcPr>
                </a:tc>
                <a:tc>
                  <a:txBody>
                    <a:bodyPr/>
                    <a:lstStyle/>
                    <a:p>
                      <a:pPr algn="l">
                        <a:lnSpc>
                          <a:spcPct val="107000"/>
                        </a:lnSpc>
                        <a:spcAft>
                          <a:spcPts val="0"/>
                        </a:spcAft>
                      </a:pPr>
                      <a:r>
                        <a:rPr lang="en-GB" sz="800">
                          <a:effectLst/>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2">
                        <a:lumMod val="40000"/>
                        <a:lumOff val="60000"/>
                      </a:schemeClr>
                    </a:solidFill>
                  </a:tcPr>
                </a:tc>
                <a:tc>
                  <a:txBody>
                    <a:bodyPr/>
                    <a:lstStyle/>
                    <a:p>
                      <a:pPr algn="l">
                        <a:lnSpc>
                          <a:spcPct val="107000"/>
                        </a:lnSpc>
                        <a:spcAft>
                          <a:spcPts val="0"/>
                        </a:spcAft>
                      </a:pPr>
                      <a:r>
                        <a:rPr lang="en-GB" sz="800">
                          <a:effectLst/>
                        </a:rPr>
                        <a:t>X</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2">
                        <a:lumMod val="40000"/>
                        <a:lumOff val="60000"/>
                      </a:schemeClr>
                    </a:solidFill>
                  </a:tcPr>
                </a:tc>
                <a:tc>
                  <a:txBody>
                    <a:bodyPr/>
                    <a:lstStyle/>
                    <a:p>
                      <a:pPr algn="l">
                        <a:lnSpc>
                          <a:spcPct val="107000"/>
                        </a:lnSpc>
                        <a:spcAft>
                          <a:spcPts val="0"/>
                        </a:spcAft>
                      </a:pPr>
                      <a:r>
                        <a:rPr lang="en-GB" sz="800">
                          <a:effectLst/>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2">
                        <a:lumMod val="40000"/>
                        <a:lumOff val="60000"/>
                      </a:schemeClr>
                    </a:solidFill>
                  </a:tcPr>
                </a:tc>
                <a:tc>
                  <a:txBody>
                    <a:bodyPr/>
                    <a:lstStyle/>
                    <a:p>
                      <a:pPr algn="l">
                        <a:lnSpc>
                          <a:spcPct val="107000"/>
                        </a:lnSpc>
                        <a:spcAft>
                          <a:spcPts val="0"/>
                        </a:spcAft>
                      </a:pPr>
                      <a:r>
                        <a:rPr lang="en-GB" sz="800">
                          <a:effectLst/>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2">
                        <a:lumMod val="40000"/>
                        <a:lumOff val="60000"/>
                      </a:schemeClr>
                    </a:solidFill>
                  </a:tcPr>
                </a:tc>
                <a:tc>
                  <a:txBody>
                    <a:bodyPr/>
                    <a:lstStyle/>
                    <a:p>
                      <a:pPr algn="l">
                        <a:lnSpc>
                          <a:spcPct val="107000"/>
                        </a:lnSpc>
                        <a:spcAft>
                          <a:spcPts val="0"/>
                        </a:spcAft>
                      </a:pPr>
                      <a:r>
                        <a:rPr lang="en-GB" sz="800">
                          <a:effectLst/>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2">
                        <a:lumMod val="40000"/>
                        <a:lumOff val="60000"/>
                      </a:schemeClr>
                    </a:solidFill>
                  </a:tcPr>
                </a:tc>
                <a:tc>
                  <a:txBody>
                    <a:bodyPr/>
                    <a:lstStyle/>
                    <a:p>
                      <a:pPr algn="l">
                        <a:lnSpc>
                          <a:spcPct val="107000"/>
                        </a:lnSpc>
                        <a:spcAft>
                          <a:spcPts val="0"/>
                        </a:spcAft>
                      </a:pPr>
                      <a:r>
                        <a:rPr lang="en-GB" sz="800">
                          <a:effectLst/>
                        </a:rPr>
                        <a:t>X</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2">
                        <a:lumMod val="40000"/>
                        <a:lumOff val="60000"/>
                      </a:schemeClr>
                    </a:solidFill>
                  </a:tcPr>
                </a:tc>
                <a:tc>
                  <a:txBody>
                    <a:bodyPr/>
                    <a:lstStyle/>
                    <a:p>
                      <a:pPr algn="l">
                        <a:lnSpc>
                          <a:spcPct val="107000"/>
                        </a:lnSpc>
                        <a:spcAft>
                          <a:spcPts val="0"/>
                        </a:spcAft>
                      </a:pPr>
                      <a:r>
                        <a:rPr lang="en-GB" sz="800">
                          <a:effectLst/>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2">
                        <a:lumMod val="40000"/>
                        <a:lumOff val="60000"/>
                      </a:schemeClr>
                    </a:solidFill>
                  </a:tcPr>
                </a:tc>
                <a:tc>
                  <a:txBody>
                    <a:bodyPr/>
                    <a:lstStyle/>
                    <a:p>
                      <a:pPr algn="l">
                        <a:lnSpc>
                          <a:spcPct val="107000"/>
                        </a:lnSpc>
                        <a:spcAft>
                          <a:spcPts val="0"/>
                        </a:spcAft>
                      </a:pPr>
                      <a:r>
                        <a:rPr lang="en-GB" sz="800" dirty="0">
                          <a:effectLst/>
                        </a:rPr>
                        <a:t>X</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2">
                        <a:lumMod val="40000"/>
                        <a:lumOff val="60000"/>
                      </a:schemeClr>
                    </a:solidFill>
                  </a:tcPr>
                </a:tc>
              </a:tr>
              <a:tr h="398645">
                <a:tc>
                  <a:txBody>
                    <a:bodyPr/>
                    <a:lstStyle/>
                    <a:p>
                      <a:pPr algn="l">
                        <a:lnSpc>
                          <a:spcPct val="107000"/>
                        </a:lnSpc>
                        <a:spcAft>
                          <a:spcPts val="0"/>
                        </a:spcAft>
                      </a:pPr>
                      <a:r>
                        <a:rPr lang="en-GB" sz="1200">
                          <a:effectLst/>
                        </a:rPr>
                        <a:t>Metadata/cataloguing</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lnSpc>
                          <a:spcPct val="107000"/>
                        </a:lnSpc>
                        <a:spcAft>
                          <a:spcPts val="0"/>
                        </a:spcAft>
                      </a:pPr>
                      <a:r>
                        <a:rPr lang="en-GB" sz="800">
                          <a:effectLst/>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accent2">
                        <a:lumMod val="40000"/>
                        <a:lumOff val="60000"/>
                      </a:schemeClr>
                    </a:solidFill>
                  </a:tcPr>
                </a:tc>
                <a:tc>
                  <a:txBody>
                    <a:bodyPr/>
                    <a:lstStyle/>
                    <a:p>
                      <a:pPr algn="l">
                        <a:lnSpc>
                          <a:spcPct val="107000"/>
                        </a:lnSpc>
                        <a:spcAft>
                          <a:spcPts val="0"/>
                        </a:spcAft>
                      </a:pPr>
                      <a:r>
                        <a:rPr lang="en-GB" sz="800">
                          <a:effectLst/>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accent2">
                        <a:lumMod val="40000"/>
                        <a:lumOff val="60000"/>
                      </a:schemeClr>
                    </a:solidFill>
                  </a:tcPr>
                </a:tc>
                <a:tc>
                  <a:txBody>
                    <a:bodyPr/>
                    <a:lstStyle/>
                    <a:p>
                      <a:pPr algn="l">
                        <a:lnSpc>
                          <a:spcPct val="107000"/>
                        </a:lnSpc>
                        <a:spcAft>
                          <a:spcPts val="0"/>
                        </a:spcAft>
                      </a:pPr>
                      <a:r>
                        <a:rPr lang="en-GB" sz="800">
                          <a:effectLst/>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accent2">
                        <a:lumMod val="40000"/>
                        <a:lumOff val="60000"/>
                      </a:schemeClr>
                    </a:solidFill>
                  </a:tcPr>
                </a:tc>
                <a:tc>
                  <a:txBody>
                    <a:bodyPr/>
                    <a:lstStyle/>
                    <a:p>
                      <a:pPr algn="l">
                        <a:lnSpc>
                          <a:spcPct val="107000"/>
                        </a:lnSpc>
                        <a:spcAft>
                          <a:spcPts val="0"/>
                        </a:spcAft>
                      </a:pPr>
                      <a:r>
                        <a:rPr lang="en-GB" sz="800">
                          <a:effectLst/>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accent2">
                        <a:lumMod val="40000"/>
                        <a:lumOff val="60000"/>
                      </a:schemeClr>
                    </a:solidFill>
                  </a:tcPr>
                </a:tc>
                <a:tc>
                  <a:txBody>
                    <a:bodyPr/>
                    <a:lstStyle/>
                    <a:p>
                      <a:pPr algn="l">
                        <a:lnSpc>
                          <a:spcPct val="107000"/>
                        </a:lnSpc>
                        <a:spcAft>
                          <a:spcPts val="0"/>
                        </a:spcAft>
                      </a:pPr>
                      <a:r>
                        <a:rPr lang="en-GB" sz="800" dirty="0">
                          <a:effectLst/>
                        </a:rPr>
                        <a:t>X</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accent2">
                        <a:lumMod val="40000"/>
                        <a:lumOff val="60000"/>
                      </a:schemeClr>
                    </a:solidFill>
                  </a:tcPr>
                </a:tc>
                <a:tc>
                  <a:txBody>
                    <a:bodyPr/>
                    <a:lstStyle/>
                    <a:p>
                      <a:pPr algn="l">
                        <a:lnSpc>
                          <a:spcPct val="107000"/>
                        </a:lnSpc>
                        <a:spcAft>
                          <a:spcPts val="0"/>
                        </a:spcAft>
                      </a:pPr>
                      <a:r>
                        <a:rPr lang="en-GB" sz="800">
                          <a:effectLst/>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accent2">
                        <a:lumMod val="40000"/>
                        <a:lumOff val="60000"/>
                      </a:schemeClr>
                    </a:solidFill>
                  </a:tcPr>
                </a:tc>
                <a:tc>
                  <a:txBody>
                    <a:bodyPr/>
                    <a:lstStyle/>
                    <a:p>
                      <a:pPr algn="l">
                        <a:lnSpc>
                          <a:spcPct val="107000"/>
                        </a:lnSpc>
                        <a:spcAft>
                          <a:spcPts val="0"/>
                        </a:spcAft>
                      </a:pPr>
                      <a:r>
                        <a:rPr lang="en-GB" sz="800">
                          <a:effectLst/>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accent2">
                        <a:lumMod val="40000"/>
                        <a:lumOff val="60000"/>
                      </a:schemeClr>
                    </a:solidFill>
                  </a:tcPr>
                </a:tc>
                <a:tc>
                  <a:txBody>
                    <a:bodyPr/>
                    <a:lstStyle/>
                    <a:p>
                      <a:pPr algn="l">
                        <a:lnSpc>
                          <a:spcPct val="107000"/>
                        </a:lnSpc>
                        <a:spcAft>
                          <a:spcPts val="0"/>
                        </a:spcAft>
                      </a:pPr>
                      <a:r>
                        <a:rPr lang="en-GB" sz="800">
                          <a:effectLst/>
                        </a:rPr>
                        <a:t>X</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accent2">
                        <a:lumMod val="40000"/>
                        <a:lumOff val="60000"/>
                      </a:schemeClr>
                    </a:solidFill>
                  </a:tcPr>
                </a:tc>
                <a:tc>
                  <a:txBody>
                    <a:bodyPr/>
                    <a:lstStyle/>
                    <a:p>
                      <a:pPr algn="l">
                        <a:lnSpc>
                          <a:spcPct val="107000"/>
                        </a:lnSpc>
                        <a:spcAft>
                          <a:spcPts val="0"/>
                        </a:spcAft>
                      </a:pPr>
                      <a:r>
                        <a:rPr lang="en-GB" sz="800">
                          <a:effectLst/>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2">
                        <a:lumMod val="40000"/>
                        <a:lumOff val="60000"/>
                      </a:schemeClr>
                    </a:solidFill>
                  </a:tcPr>
                </a:tc>
                <a:tc>
                  <a:txBody>
                    <a:bodyPr/>
                    <a:lstStyle/>
                    <a:p>
                      <a:pPr algn="l">
                        <a:lnSpc>
                          <a:spcPct val="107000"/>
                        </a:lnSpc>
                        <a:spcAft>
                          <a:spcPts val="0"/>
                        </a:spcAft>
                      </a:pPr>
                      <a:r>
                        <a:rPr lang="en-GB" sz="800">
                          <a:effectLst/>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2">
                        <a:lumMod val="40000"/>
                        <a:lumOff val="60000"/>
                      </a:schemeClr>
                    </a:solidFill>
                  </a:tcPr>
                </a:tc>
                <a:tc>
                  <a:txBody>
                    <a:bodyPr/>
                    <a:lstStyle/>
                    <a:p>
                      <a:pPr algn="l">
                        <a:lnSpc>
                          <a:spcPct val="107000"/>
                        </a:lnSpc>
                        <a:spcAft>
                          <a:spcPts val="0"/>
                        </a:spcAft>
                      </a:pPr>
                      <a:r>
                        <a:rPr lang="en-GB" sz="800">
                          <a:effectLst/>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2">
                        <a:lumMod val="40000"/>
                        <a:lumOff val="60000"/>
                      </a:schemeClr>
                    </a:solidFill>
                  </a:tcPr>
                </a:tc>
                <a:tc>
                  <a:txBody>
                    <a:bodyPr/>
                    <a:lstStyle/>
                    <a:p>
                      <a:pPr algn="l">
                        <a:lnSpc>
                          <a:spcPct val="107000"/>
                        </a:lnSpc>
                        <a:spcAft>
                          <a:spcPts val="0"/>
                        </a:spcAft>
                      </a:pPr>
                      <a:r>
                        <a:rPr lang="en-GB" sz="800">
                          <a:effectLst/>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2">
                        <a:lumMod val="40000"/>
                        <a:lumOff val="60000"/>
                      </a:schemeClr>
                    </a:solidFill>
                  </a:tcPr>
                </a:tc>
                <a:tc>
                  <a:txBody>
                    <a:bodyPr/>
                    <a:lstStyle/>
                    <a:p>
                      <a:pPr algn="l">
                        <a:lnSpc>
                          <a:spcPct val="107000"/>
                        </a:lnSpc>
                        <a:spcAft>
                          <a:spcPts val="0"/>
                        </a:spcAft>
                      </a:pPr>
                      <a:r>
                        <a:rPr lang="en-GB" sz="800">
                          <a:effectLst/>
                        </a:rPr>
                        <a:t>X</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2">
                        <a:lumMod val="40000"/>
                        <a:lumOff val="60000"/>
                      </a:schemeClr>
                    </a:solidFill>
                  </a:tcPr>
                </a:tc>
                <a:tc>
                  <a:txBody>
                    <a:bodyPr/>
                    <a:lstStyle/>
                    <a:p>
                      <a:pPr algn="l">
                        <a:lnSpc>
                          <a:spcPct val="107000"/>
                        </a:lnSpc>
                        <a:spcAft>
                          <a:spcPts val="0"/>
                        </a:spcAft>
                      </a:pPr>
                      <a:r>
                        <a:rPr lang="en-GB" sz="800">
                          <a:effectLst/>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2">
                        <a:lumMod val="40000"/>
                        <a:lumOff val="60000"/>
                      </a:schemeClr>
                    </a:solidFill>
                  </a:tcPr>
                </a:tc>
                <a:tc>
                  <a:txBody>
                    <a:bodyPr/>
                    <a:lstStyle/>
                    <a:p>
                      <a:pPr algn="l">
                        <a:lnSpc>
                          <a:spcPct val="107000"/>
                        </a:lnSpc>
                        <a:spcAft>
                          <a:spcPts val="0"/>
                        </a:spcAft>
                      </a:pPr>
                      <a:r>
                        <a:rPr lang="en-GB" sz="800">
                          <a:effectLst/>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2">
                        <a:lumMod val="40000"/>
                        <a:lumOff val="60000"/>
                      </a:schemeClr>
                    </a:solidFill>
                  </a:tcPr>
                </a:tc>
                <a:tc>
                  <a:txBody>
                    <a:bodyPr/>
                    <a:lstStyle/>
                    <a:p>
                      <a:pPr algn="l">
                        <a:lnSpc>
                          <a:spcPct val="107000"/>
                        </a:lnSpc>
                        <a:spcAft>
                          <a:spcPts val="0"/>
                        </a:spcAft>
                      </a:pPr>
                      <a:r>
                        <a:rPr lang="en-GB" sz="800">
                          <a:effectLst/>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2">
                        <a:lumMod val="40000"/>
                        <a:lumOff val="60000"/>
                      </a:schemeClr>
                    </a:solidFill>
                  </a:tcPr>
                </a:tc>
                <a:tc>
                  <a:txBody>
                    <a:bodyPr/>
                    <a:lstStyle/>
                    <a:p>
                      <a:pPr algn="l">
                        <a:lnSpc>
                          <a:spcPct val="107000"/>
                        </a:lnSpc>
                        <a:spcAft>
                          <a:spcPts val="0"/>
                        </a:spcAft>
                      </a:pPr>
                      <a:r>
                        <a:rPr lang="en-GB" sz="800">
                          <a:effectLst/>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2">
                        <a:lumMod val="40000"/>
                        <a:lumOff val="60000"/>
                      </a:schemeClr>
                    </a:solidFill>
                  </a:tcPr>
                </a:tc>
              </a:tr>
              <a:tr h="398645">
                <a:tc>
                  <a:txBody>
                    <a:bodyPr/>
                    <a:lstStyle/>
                    <a:p>
                      <a:pPr algn="l">
                        <a:lnSpc>
                          <a:spcPct val="107000"/>
                        </a:lnSpc>
                        <a:spcAft>
                          <a:spcPts val="0"/>
                        </a:spcAft>
                      </a:pPr>
                      <a:r>
                        <a:rPr lang="en-GB" sz="1200" dirty="0">
                          <a:effectLst/>
                        </a:rPr>
                        <a:t>Storage (physical) </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lnSpc>
                          <a:spcPct val="107000"/>
                        </a:lnSpc>
                        <a:spcAft>
                          <a:spcPts val="0"/>
                        </a:spcAft>
                      </a:pPr>
                      <a:r>
                        <a:rPr lang="en-GB" sz="800">
                          <a:effectLst/>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accent2">
                        <a:lumMod val="40000"/>
                        <a:lumOff val="60000"/>
                      </a:schemeClr>
                    </a:solidFill>
                  </a:tcPr>
                </a:tc>
                <a:tc>
                  <a:txBody>
                    <a:bodyPr/>
                    <a:lstStyle/>
                    <a:p>
                      <a:pPr algn="l">
                        <a:lnSpc>
                          <a:spcPct val="107000"/>
                        </a:lnSpc>
                        <a:spcAft>
                          <a:spcPts val="0"/>
                        </a:spcAft>
                      </a:pPr>
                      <a:r>
                        <a:rPr lang="en-GB" sz="800">
                          <a:effectLst/>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accent2">
                        <a:lumMod val="40000"/>
                        <a:lumOff val="60000"/>
                      </a:schemeClr>
                    </a:solidFill>
                  </a:tcPr>
                </a:tc>
                <a:tc>
                  <a:txBody>
                    <a:bodyPr/>
                    <a:lstStyle/>
                    <a:p>
                      <a:pPr algn="l">
                        <a:lnSpc>
                          <a:spcPct val="107000"/>
                        </a:lnSpc>
                        <a:spcAft>
                          <a:spcPts val="0"/>
                        </a:spcAft>
                      </a:pPr>
                      <a:r>
                        <a:rPr lang="en-GB" sz="800">
                          <a:effectLst/>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accent2">
                        <a:lumMod val="40000"/>
                        <a:lumOff val="60000"/>
                      </a:schemeClr>
                    </a:solidFill>
                  </a:tcPr>
                </a:tc>
                <a:tc>
                  <a:txBody>
                    <a:bodyPr/>
                    <a:lstStyle/>
                    <a:p>
                      <a:pPr algn="l">
                        <a:lnSpc>
                          <a:spcPct val="107000"/>
                        </a:lnSpc>
                        <a:spcAft>
                          <a:spcPts val="0"/>
                        </a:spcAft>
                      </a:pPr>
                      <a:r>
                        <a:rPr lang="en-GB" sz="800">
                          <a:effectLst/>
                        </a:rPr>
                        <a:t>X</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accent2">
                        <a:lumMod val="40000"/>
                        <a:lumOff val="60000"/>
                      </a:schemeClr>
                    </a:solidFill>
                  </a:tcPr>
                </a:tc>
                <a:tc>
                  <a:txBody>
                    <a:bodyPr/>
                    <a:lstStyle/>
                    <a:p>
                      <a:pPr algn="l">
                        <a:lnSpc>
                          <a:spcPct val="107000"/>
                        </a:lnSpc>
                        <a:spcAft>
                          <a:spcPts val="0"/>
                        </a:spcAft>
                      </a:pPr>
                      <a:r>
                        <a:rPr lang="en-GB" sz="800">
                          <a:effectLst/>
                        </a:rPr>
                        <a:t>X</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accent2">
                        <a:lumMod val="40000"/>
                        <a:lumOff val="60000"/>
                      </a:schemeClr>
                    </a:solidFill>
                  </a:tcPr>
                </a:tc>
                <a:tc>
                  <a:txBody>
                    <a:bodyPr/>
                    <a:lstStyle/>
                    <a:p>
                      <a:pPr algn="l">
                        <a:lnSpc>
                          <a:spcPct val="107000"/>
                        </a:lnSpc>
                        <a:spcAft>
                          <a:spcPts val="0"/>
                        </a:spcAft>
                      </a:pPr>
                      <a:r>
                        <a:rPr lang="en-GB" sz="800">
                          <a:effectLst/>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accent2">
                        <a:lumMod val="40000"/>
                        <a:lumOff val="60000"/>
                      </a:schemeClr>
                    </a:solidFill>
                  </a:tcPr>
                </a:tc>
                <a:tc>
                  <a:txBody>
                    <a:bodyPr/>
                    <a:lstStyle/>
                    <a:p>
                      <a:pPr algn="l">
                        <a:lnSpc>
                          <a:spcPct val="107000"/>
                        </a:lnSpc>
                        <a:spcAft>
                          <a:spcPts val="0"/>
                        </a:spcAft>
                      </a:pPr>
                      <a:r>
                        <a:rPr lang="en-GB" sz="800">
                          <a:effectLst/>
                        </a:rPr>
                        <a:t>X</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accent2">
                        <a:lumMod val="40000"/>
                        <a:lumOff val="60000"/>
                      </a:schemeClr>
                    </a:solidFill>
                  </a:tcPr>
                </a:tc>
                <a:tc>
                  <a:txBody>
                    <a:bodyPr/>
                    <a:lstStyle/>
                    <a:p>
                      <a:pPr algn="l">
                        <a:lnSpc>
                          <a:spcPct val="107000"/>
                        </a:lnSpc>
                        <a:spcAft>
                          <a:spcPts val="0"/>
                        </a:spcAft>
                      </a:pPr>
                      <a:r>
                        <a:rPr lang="en-GB" sz="800">
                          <a:effectLst/>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accent2">
                        <a:lumMod val="40000"/>
                        <a:lumOff val="60000"/>
                      </a:schemeClr>
                    </a:solidFill>
                  </a:tcPr>
                </a:tc>
                <a:tc>
                  <a:txBody>
                    <a:bodyPr/>
                    <a:lstStyle/>
                    <a:p>
                      <a:pPr algn="l">
                        <a:lnSpc>
                          <a:spcPct val="107000"/>
                        </a:lnSpc>
                        <a:spcAft>
                          <a:spcPts val="0"/>
                        </a:spcAft>
                      </a:pPr>
                      <a:r>
                        <a:rPr lang="en-GB" sz="800">
                          <a:effectLst/>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2">
                        <a:lumMod val="40000"/>
                        <a:lumOff val="60000"/>
                      </a:schemeClr>
                    </a:solidFill>
                  </a:tcPr>
                </a:tc>
                <a:tc>
                  <a:txBody>
                    <a:bodyPr/>
                    <a:lstStyle/>
                    <a:p>
                      <a:pPr algn="l">
                        <a:lnSpc>
                          <a:spcPct val="107000"/>
                        </a:lnSpc>
                        <a:spcAft>
                          <a:spcPts val="0"/>
                        </a:spcAft>
                      </a:pPr>
                      <a:r>
                        <a:rPr lang="en-GB" sz="800">
                          <a:effectLst/>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2">
                        <a:lumMod val="40000"/>
                        <a:lumOff val="60000"/>
                      </a:schemeClr>
                    </a:solidFill>
                  </a:tcPr>
                </a:tc>
                <a:tc>
                  <a:txBody>
                    <a:bodyPr/>
                    <a:lstStyle/>
                    <a:p>
                      <a:pPr algn="l">
                        <a:lnSpc>
                          <a:spcPct val="107000"/>
                        </a:lnSpc>
                        <a:spcAft>
                          <a:spcPts val="0"/>
                        </a:spcAft>
                      </a:pPr>
                      <a:r>
                        <a:rPr lang="en-GB" sz="800">
                          <a:effectLst/>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2">
                        <a:lumMod val="40000"/>
                        <a:lumOff val="60000"/>
                      </a:schemeClr>
                    </a:solidFill>
                  </a:tcPr>
                </a:tc>
                <a:tc>
                  <a:txBody>
                    <a:bodyPr/>
                    <a:lstStyle/>
                    <a:p>
                      <a:pPr algn="l">
                        <a:lnSpc>
                          <a:spcPct val="107000"/>
                        </a:lnSpc>
                        <a:spcAft>
                          <a:spcPts val="0"/>
                        </a:spcAft>
                      </a:pPr>
                      <a:r>
                        <a:rPr lang="en-GB" sz="800">
                          <a:effectLst/>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2">
                        <a:lumMod val="40000"/>
                        <a:lumOff val="60000"/>
                      </a:schemeClr>
                    </a:solidFill>
                  </a:tcPr>
                </a:tc>
                <a:tc>
                  <a:txBody>
                    <a:bodyPr/>
                    <a:lstStyle/>
                    <a:p>
                      <a:pPr algn="l">
                        <a:lnSpc>
                          <a:spcPct val="107000"/>
                        </a:lnSpc>
                        <a:spcAft>
                          <a:spcPts val="0"/>
                        </a:spcAft>
                      </a:pPr>
                      <a:r>
                        <a:rPr lang="en-GB" sz="800">
                          <a:effectLst/>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2">
                        <a:lumMod val="40000"/>
                        <a:lumOff val="60000"/>
                      </a:schemeClr>
                    </a:solidFill>
                  </a:tcPr>
                </a:tc>
                <a:tc>
                  <a:txBody>
                    <a:bodyPr/>
                    <a:lstStyle/>
                    <a:p>
                      <a:pPr algn="l">
                        <a:lnSpc>
                          <a:spcPct val="107000"/>
                        </a:lnSpc>
                        <a:spcAft>
                          <a:spcPts val="0"/>
                        </a:spcAft>
                      </a:pPr>
                      <a:r>
                        <a:rPr lang="en-GB" sz="800">
                          <a:effectLst/>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2">
                        <a:lumMod val="40000"/>
                        <a:lumOff val="60000"/>
                      </a:schemeClr>
                    </a:solidFill>
                  </a:tcPr>
                </a:tc>
                <a:tc>
                  <a:txBody>
                    <a:bodyPr/>
                    <a:lstStyle/>
                    <a:p>
                      <a:pPr algn="l">
                        <a:lnSpc>
                          <a:spcPct val="107000"/>
                        </a:lnSpc>
                        <a:spcAft>
                          <a:spcPts val="0"/>
                        </a:spcAft>
                      </a:pPr>
                      <a:r>
                        <a:rPr lang="en-GB" sz="800">
                          <a:effectLst/>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2">
                        <a:lumMod val="40000"/>
                        <a:lumOff val="60000"/>
                      </a:schemeClr>
                    </a:solidFill>
                  </a:tcPr>
                </a:tc>
                <a:tc>
                  <a:txBody>
                    <a:bodyPr/>
                    <a:lstStyle/>
                    <a:p>
                      <a:pPr algn="l">
                        <a:lnSpc>
                          <a:spcPct val="107000"/>
                        </a:lnSpc>
                        <a:spcAft>
                          <a:spcPts val="0"/>
                        </a:spcAft>
                      </a:pPr>
                      <a:r>
                        <a:rPr lang="en-GB" sz="800">
                          <a:effectLst/>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2">
                        <a:lumMod val="40000"/>
                        <a:lumOff val="60000"/>
                      </a:schemeClr>
                    </a:solidFill>
                  </a:tcPr>
                </a:tc>
                <a:tc>
                  <a:txBody>
                    <a:bodyPr/>
                    <a:lstStyle/>
                    <a:p>
                      <a:pPr algn="l">
                        <a:lnSpc>
                          <a:spcPct val="107000"/>
                        </a:lnSpc>
                        <a:spcAft>
                          <a:spcPts val="0"/>
                        </a:spcAft>
                      </a:pPr>
                      <a:r>
                        <a:rPr lang="en-GB" sz="8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solidFill>
                      <a:schemeClr val="accent2">
                        <a:lumMod val="40000"/>
                        <a:lumOff val="60000"/>
                      </a:schemeClr>
                    </a:solidFill>
                  </a:tcPr>
                </a:tc>
              </a:tr>
              <a:tr h="398645">
                <a:tc>
                  <a:txBody>
                    <a:bodyPr/>
                    <a:lstStyle/>
                    <a:p>
                      <a:pPr algn="l">
                        <a:lnSpc>
                          <a:spcPct val="107000"/>
                        </a:lnSpc>
                        <a:spcAft>
                          <a:spcPts val="0"/>
                        </a:spcAft>
                      </a:pPr>
                      <a:r>
                        <a:rPr lang="en-GB" sz="1200">
                          <a:effectLst/>
                        </a:rPr>
                        <a:t>Storage (data)</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lnSpc>
                          <a:spcPct val="107000"/>
                        </a:lnSpc>
                      </a:pPr>
                      <a:endParaRPr lang="en-GB" sz="1100">
                        <a:effectLst/>
                        <a:latin typeface="Calibri" panose="020F0502020204030204" pitchFamily="34" charset="0"/>
                      </a:endParaRPr>
                    </a:p>
                  </a:txBody>
                  <a:tcPr marL="68580" marR="68580" marT="0" marB="0" anchor="ctr"/>
                </a:tc>
                <a:tc>
                  <a:txBody>
                    <a:bodyPr/>
                    <a:lstStyle/>
                    <a:p>
                      <a:endParaRPr lang="en-GB"/>
                    </a:p>
                  </a:txBody>
                  <a:tcPr marL="68580" marR="68580" marT="0" marB="0" anchor="ctr"/>
                </a:tc>
                <a:tc>
                  <a:txBody>
                    <a:bodyPr/>
                    <a:lstStyle/>
                    <a:p>
                      <a:pPr algn="l">
                        <a:lnSpc>
                          <a:spcPct val="107000"/>
                        </a:lnSpc>
                      </a:pPr>
                      <a:endParaRPr lang="en-GB" sz="1100">
                        <a:effectLst/>
                        <a:latin typeface="Calibri" panose="020F0502020204030204" pitchFamily="34" charset="0"/>
                      </a:endParaRPr>
                    </a:p>
                  </a:txBody>
                  <a:tcPr marL="68580" marR="68580" marT="0" marB="0" anchor="ctr"/>
                </a:tc>
                <a:tc>
                  <a:txBody>
                    <a:bodyPr/>
                    <a:lstStyle/>
                    <a:p>
                      <a:pPr algn="l">
                        <a:lnSpc>
                          <a:spcPct val="107000"/>
                        </a:lnSpc>
                      </a:pPr>
                      <a:endParaRPr lang="en-GB" sz="1100">
                        <a:effectLst/>
                        <a:latin typeface="Calibri" panose="020F0502020204030204" pitchFamily="34" charset="0"/>
                      </a:endParaRPr>
                    </a:p>
                  </a:txBody>
                  <a:tcPr marL="68580" marR="68580" marT="0" marB="0" anchor="ctr"/>
                </a:tc>
                <a:tc>
                  <a:txBody>
                    <a:bodyPr/>
                    <a:lstStyle/>
                    <a:p>
                      <a:pPr algn="l">
                        <a:lnSpc>
                          <a:spcPct val="107000"/>
                        </a:lnSpc>
                        <a:spcAft>
                          <a:spcPts val="0"/>
                        </a:spcAft>
                      </a:pPr>
                      <a:r>
                        <a:rPr lang="en-GB" sz="800">
                          <a:effectLst/>
                        </a:rPr>
                        <a:t>X</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lnSpc>
                          <a:spcPct val="107000"/>
                        </a:lnSpc>
                      </a:pPr>
                      <a:endParaRPr lang="en-GB" sz="1100">
                        <a:effectLst/>
                        <a:latin typeface="Calibri" panose="020F0502020204030204" pitchFamily="34" charset="0"/>
                      </a:endParaRPr>
                    </a:p>
                  </a:txBody>
                  <a:tcPr marL="68580" marR="68580" marT="0" marB="0" anchor="ctr"/>
                </a:tc>
                <a:tc>
                  <a:txBody>
                    <a:bodyPr/>
                    <a:lstStyle/>
                    <a:p>
                      <a:pPr algn="l">
                        <a:lnSpc>
                          <a:spcPct val="107000"/>
                        </a:lnSpc>
                      </a:pPr>
                      <a:endParaRPr lang="en-GB" sz="1100">
                        <a:effectLst/>
                        <a:latin typeface="Calibri" panose="020F0502020204030204" pitchFamily="34" charset="0"/>
                      </a:endParaRPr>
                    </a:p>
                  </a:txBody>
                  <a:tcPr marL="68580" marR="68580" marT="0" marB="0" anchor="ctr"/>
                </a:tc>
                <a:tc>
                  <a:txBody>
                    <a:bodyPr/>
                    <a:lstStyle/>
                    <a:p>
                      <a:pPr algn="l">
                        <a:lnSpc>
                          <a:spcPct val="107000"/>
                        </a:lnSpc>
                      </a:pPr>
                      <a:endParaRPr lang="en-GB" sz="1100">
                        <a:effectLst/>
                        <a:latin typeface="Calibri" panose="020F0502020204030204" pitchFamily="34" charset="0"/>
                      </a:endParaRPr>
                    </a:p>
                  </a:txBody>
                  <a:tcPr marL="68580" marR="68580" marT="0" marB="0" anchor="ctr"/>
                </a:tc>
                <a:tc>
                  <a:txBody>
                    <a:bodyPr/>
                    <a:lstStyle/>
                    <a:p>
                      <a:pPr algn="l">
                        <a:lnSpc>
                          <a:spcPct val="107000"/>
                        </a:lnSpc>
                      </a:pPr>
                      <a:endParaRPr lang="en-GB" sz="1100">
                        <a:effectLst/>
                        <a:latin typeface="Calibri" panose="020F0502020204030204" pitchFamily="34" charset="0"/>
                      </a:endParaRPr>
                    </a:p>
                  </a:txBody>
                  <a:tcPr marL="68580" marR="68580" marT="0" marB="0" anchor="b"/>
                </a:tc>
                <a:tc>
                  <a:txBody>
                    <a:bodyPr/>
                    <a:lstStyle/>
                    <a:p>
                      <a:pPr algn="l">
                        <a:lnSpc>
                          <a:spcPct val="107000"/>
                        </a:lnSpc>
                      </a:pPr>
                      <a:endParaRPr lang="en-GB" sz="1100">
                        <a:effectLst/>
                        <a:latin typeface="Calibri" panose="020F0502020204030204" pitchFamily="34" charset="0"/>
                      </a:endParaRPr>
                    </a:p>
                  </a:txBody>
                  <a:tcPr marL="68580" marR="68580" marT="0" marB="0" anchor="b"/>
                </a:tc>
                <a:tc>
                  <a:txBody>
                    <a:bodyPr/>
                    <a:lstStyle/>
                    <a:p>
                      <a:pPr algn="l">
                        <a:lnSpc>
                          <a:spcPct val="107000"/>
                        </a:lnSpc>
                      </a:pPr>
                      <a:endParaRPr lang="en-GB" sz="1100">
                        <a:effectLst/>
                        <a:latin typeface="Calibri" panose="020F0502020204030204" pitchFamily="34" charset="0"/>
                      </a:endParaRPr>
                    </a:p>
                  </a:txBody>
                  <a:tcPr marL="68580" marR="68580" marT="0" marB="0" anchor="b"/>
                </a:tc>
                <a:tc>
                  <a:txBody>
                    <a:bodyPr/>
                    <a:lstStyle/>
                    <a:p>
                      <a:pPr algn="l">
                        <a:lnSpc>
                          <a:spcPct val="107000"/>
                        </a:lnSpc>
                        <a:spcAft>
                          <a:spcPts val="0"/>
                        </a:spcAft>
                      </a:pPr>
                      <a:r>
                        <a:rPr lang="en-GB" sz="800">
                          <a:effectLst/>
                        </a:rPr>
                        <a:t>X</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l">
                        <a:lnSpc>
                          <a:spcPct val="107000"/>
                        </a:lnSpc>
                      </a:pPr>
                      <a:endParaRPr lang="en-GB" sz="1100">
                        <a:effectLst/>
                        <a:latin typeface="Calibri" panose="020F0502020204030204" pitchFamily="34" charset="0"/>
                      </a:endParaRPr>
                    </a:p>
                  </a:txBody>
                  <a:tcPr marL="68580" marR="68580" marT="0" marB="0" anchor="b"/>
                </a:tc>
                <a:tc>
                  <a:txBody>
                    <a:bodyPr/>
                    <a:lstStyle/>
                    <a:p>
                      <a:pPr algn="l">
                        <a:lnSpc>
                          <a:spcPct val="107000"/>
                        </a:lnSpc>
                      </a:pPr>
                      <a:endParaRPr lang="en-GB" sz="1100">
                        <a:effectLst/>
                        <a:latin typeface="Calibri" panose="020F0502020204030204" pitchFamily="34" charset="0"/>
                      </a:endParaRPr>
                    </a:p>
                  </a:txBody>
                  <a:tcPr marL="68580" marR="68580" marT="0" marB="0" anchor="b"/>
                </a:tc>
                <a:tc>
                  <a:txBody>
                    <a:bodyPr/>
                    <a:lstStyle/>
                    <a:p>
                      <a:pPr algn="l">
                        <a:lnSpc>
                          <a:spcPct val="107000"/>
                        </a:lnSpc>
                      </a:pPr>
                      <a:endParaRPr lang="en-GB" sz="1100">
                        <a:effectLst/>
                        <a:latin typeface="Calibri" panose="020F0502020204030204" pitchFamily="34" charset="0"/>
                      </a:endParaRPr>
                    </a:p>
                  </a:txBody>
                  <a:tcPr marL="68580" marR="68580" marT="0" marB="0" anchor="b"/>
                </a:tc>
                <a:tc>
                  <a:txBody>
                    <a:bodyPr/>
                    <a:lstStyle/>
                    <a:p>
                      <a:pPr algn="l">
                        <a:lnSpc>
                          <a:spcPct val="107000"/>
                        </a:lnSpc>
                      </a:pPr>
                      <a:endParaRPr lang="en-GB" sz="1100">
                        <a:effectLst/>
                        <a:latin typeface="Calibri" panose="020F0502020204030204" pitchFamily="34" charset="0"/>
                      </a:endParaRPr>
                    </a:p>
                  </a:txBody>
                  <a:tcPr marL="68580" marR="68580" marT="0" marB="0" anchor="b"/>
                </a:tc>
                <a:tc>
                  <a:txBody>
                    <a:bodyPr/>
                    <a:lstStyle/>
                    <a:p>
                      <a:pPr algn="l">
                        <a:lnSpc>
                          <a:spcPct val="107000"/>
                        </a:lnSpc>
                      </a:pPr>
                      <a:endParaRPr lang="en-GB" sz="1100">
                        <a:effectLst/>
                        <a:latin typeface="Calibri" panose="020F0502020204030204" pitchFamily="34" charset="0"/>
                      </a:endParaRPr>
                    </a:p>
                  </a:txBody>
                  <a:tcPr marL="68580" marR="68580" marT="0" marB="0" anchor="b"/>
                </a:tc>
              </a:tr>
              <a:tr h="398645">
                <a:tc>
                  <a:txBody>
                    <a:bodyPr/>
                    <a:lstStyle/>
                    <a:p>
                      <a:pPr algn="l">
                        <a:lnSpc>
                          <a:spcPct val="107000"/>
                        </a:lnSpc>
                        <a:spcAft>
                          <a:spcPts val="0"/>
                        </a:spcAft>
                      </a:pPr>
                      <a:r>
                        <a:rPr lang="en-GB" sz="1200" dirty="0">
                          <a:effectLst/>
                        </a:rPr>
                        <a:t>Loans</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lnSpc>
                          <a:spcPct val="107000"/>
                        </a:lnSpc>
                      </a:pPr>
                      <a:endParaRPr lang="en-GB" sz="1100">
                        <a:effectLst/>
                        <a:latin typeface="Calibri" panose="020F0502020204030204" pitchFamily="34" charset="0"/>
                      </a:endParaRPr>
                    </a:p>
                  </a:txBody>
                  <a:tcPr marL="68580" marR="68580" marT="0" marB="0" anchor="ctr"/>
                </a:tc>
                <a:tc>
                  <a:txBody>
                    <a:bodyPr/>
                    <a:lstStyle/>
                    <a:p>
                      <a:endParaRPr lang="en-GB"/>
                    </a:p>
                  </a:txBody>
                  <a:tcPr marL="68580" marR="68580" marT="0" marB="0" anchor="ctr"/>
                </a:tc>
                <a:tc>
                  <a:txBody>
                    <a:bodyPr/>
                    <a:lstStyle/>
                    <a:p>
                      <a:pPr algn="l">
                        <a:lnSpc>
                          <a:spcPct val="107000"/>
                        </a:lnSpc>
                      </a:pPr>
                      <a:endParaRPr lang="en-GB" sz="1100">
                        <a:effectLst/>
                        <a:latin typeface="Calibri" panose="020F0502020204030204" pitchFamily="34" charset="0"/>
                      </a:endParaRPr>
                    </a:p>
                  </a:txBody>
                  <a:tcPr marL="68580" marR="68580" marT="0" marB="0" anchor="ctr"/>
                </a:tc>
                <a:tc>
                  <a:txBody>
                    <a:bodyPr/>
                    <a:lstStyle/>
                    <a:p>
                      <a:pPr algn="l">
                        <a:lnSpc>
                          <a:spcPct val="107000"/>
                        </a:lnSpc>
                      </a:pPr>
                      <a:endParaRPr lang="en-GB" sz="1100">
                        <a:effectLst/>
                        <a:latin typeface="Calibri" panose="020F0502020204030204" pitchFamily="34" charset="0"/>
                      </a:endParaRPr>
                    </a:p>
                  </a:txBody>
                  <a:tcPr marL="68580" marR="68580" marT="0" marB="0" anchor="ctr"/>
                </a:tc>
                <a:tc>
                  <a:txBody>
                    <a:bodyPr/>
                    <a:lstStyle/>
                    <a:p>
                      <a:pPr algn="l">
                        <a:lnSpc>
                          <a:spcPct val="107000"/>
                        </a:lnSpc>
                        <a:spcAft>
                          <a:spcPts val="0"/>
                        </a:spcAft>
                      </a:pPr>
                      <a:r>
                        <a:rPr lang="en-GB" sz="800">
                          <a:effectLst/>
                        </a:rPr>
                        <a:t>X</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lnSpc>
                          <a:spcPct val="107000"/>
                        </a:lnSpc>
                      </a:pPr>
                      <a:endParaRPr lang="en-GB" sz="1100">
                        <a:effectLst/>
                        <a:latin typeface="Calibri" panose="020F0502020204030204" pitchFamily="34" charset="0"/>
                      </a:endParaRPr>
                    </a:p>
                  </a:txBody>
                  <a:tcPr marL="68580" marR="68580" marT="0" marB="0" anchor="ctr"/>
                </a:tc>
                <a:tc>
                  <a:txBody>
                    <a:bodyPr/>
                    <a:lstStyle/>
                    <a:p>
                      <a:pPr algn="l">
                        <a:lnSpc>
                          <a:spcPct val="107000"/>
                        </a:lnSpc>
                      </a:pPr>
                      <a:endParaRPr lang="en-GB" sz="1100">
                        <a:effectLst/>
                        <a:latin typeface="Calibri" panose="020F0502020204030204" pitchFamily="34" charset="0"/>
                      </a:endParaRPr>
                    </a:p>
                  </a:txBody>
                  <a:tcPr marL="68580" marR="68580" marT="0" marB="0" anchor="ctr"/>
                </a:tc>
                <a:tc>
                  <a:txBody>
                    <a:bodyPr/>
                    <a:lstStyle/>
                    <a:p>
                      <a:pPr algn="l">
                        <a:lnSpc>
                          <a:spcPct val="107000"/>
                        </a:lnSpc>
                      </a:pPr>
                      <a:endParaRPr lang="en-GB" sz="1100">
                        <a:effectLst/>
                        <a:latin typeface="Calibri" panose="020F0502020204030204" pitchFamily="34" charset="0"/>
                      </a:endParaRPr>
                    </a:p>
                  </a:txBody>
                  <a:tcPr marL="68580" marR="68580" marT="0" marB="0" anchor="ctr"/>
                </a:tc>
                <a:tc>
                  <a:txBody>
                    <a:bodyPr/>
                    <a:lstStyle/>
                    <a:p>
                      <a:pPr algn="l">
                        <a:lnSpc>
                          <a:spcPct val="107000"/>
                        </a:lnSpc>
                      </a:pPr>
                      <a:endParaRPr lang="en-GB" sz="1100">
                        <a:effectLst/>
                        <a:latin typeface="Calibri" panose="020F0502020204030204" pitchFamily="34" charset="0"/>
                      </a:endParaRPr>
                    </a:p>
                  </a:txBody>
                  <a:tcPr marL="68580" marR="68580" marT="0" marB="0" anchor="b"/>
                </a:tc>
                <a:tc>
                  <a:txBody>
                    <a:bodyPr/>
                    <a:lstStyle/>
                    <a:p>
                      <a:pPr algn="l">
                        <a:lnSpc>
                          <a:spcPct val="107000"/>
                        </a:lnSpc>
                      </a:pPr>
                      <a:endParaRPr lang="en-GB" sz="1100">
                        <a:effectLst/>
                        <a:latin typeface="Calibri" panose="020F0502020204030204" pitchFamily="34" charset="0"/>
                      </a:endParaRPr>
                    </a:p>
                  </a:txBody>
                  <a:tcPr marL="68580" marR="68580" marT="0" marB="0" anchor="b"/>
                </a:tc>
                <a:tc>
                  <a:txBody>
                    <a:bodyPr/>
                    <a:lstStyle/>
                    <a:p>
                      <a:pPr algn="l">
                        <a:lnSpc>
                          <a:spcPct val="107000"/>
                        </a:lnSpc>
                      </a:pPr>
                      <a:endParaRPr lang="en-GB" sz="1100">
                        <a:effectLst/>
                        <a:latin typeface="Calibri" panose="020F0502020204030204" pitchFamily="34" charset="0"/>
                      </a:endParaRPr>
                    </a:p>
                  </a:txBody>
                  <a:tcPr marL="68580" marR="68580" marT="0" marB="0" anchor="b"/>
                </a:tc>
                <a:tc>
                  <a:txBody>
                    <a:bodyPr/>
                    <a:lstStyle/>
                    <a:p>
                      <a:pPr algn="l">
                        <a:lnSpc>
                          <a:spcPct val="107000"/>
                        </a:lnSpc>
                      </a:pPr>
                      <a:endParaRPr lang="en-GB" sz="1100">
                        <a:effectLst/>
                        <a:latin typeface="Calibri" panose="020F0502020204030204" pitchFamily="34" charset="0"/>
                      </a:endParaRPr>
                    </a:p>
                  </a:txBody>
                  <a:tcPr marL="68580" marR="68580" marT="0" marB="0" anchor="b"/>
                </a:tc>
                <a:tc>
                  <a:txBody>
                    <a:bodyPr/>
                    <a:lstStyle/>
                    <a:p>
                      <a:pPr algn="l">
                        <a:lnSpc>
                          <a:spcPct val="107000"/>
                        </a:lnSpc>
                      </a:pPr>
                      <a:endParaRPr lang="en-GB" sz="1100">
                        <a:effectLst/>
                        <a:latin typeface="Calibri" panose="020F0502020204030204" pitchFamily="34" charset="0"/>
                      </a:endParaRPr>
                    </a:p>
                  </a:txBody>
                  <a:tcPr marL="68580" marR="68580" marT="0" marB="0" anchor="b"/>
                </a:tc>
                <a:tc>
                  <a:txBody>
                    <a:bodyPr/>
                    <a:lstStyle/>
                    <a:p>
                      <a:pPr algn="l">
                        <a:lnSpc>
                          <a:spcPct val="107000"/>
                        </a:lnSpc>
                      </a:pPr>
                      <a:endParaRPr lang="en-GB" sz="1100">
                        <a:effectLst/>
                        <a:latin typeface="Calibri" panose="020F0502020204030204" pitchFamily="34" charset="0"/>
                      </a:endParaRPr>
                    </a:p>
                  </a:txBody>
                  <a:tcPr marL="68580" marR="68580" marT="0" marB="0" anchor="b"/>
                </a:tc>
                <a:tc>
                  <a:txBody>
                    <a:bodyPr/>
                    <a:lstStyle/>
                    <a:p>
                      <a:pPr algn="l">
                        <a:lnSpc>
                          <a:spcPct val="107000"/>
                        </a:lnSpc>
                      </a:pPr>
                      <a:endParaRPr lang="en-GB" sz="1100">
                        <a:effectLst/>
                        <a:latin typeface="Calibri" panose="020F0502020204030204" pitchFamily="34" charset="0"/>
                      </a:endParaRPr>
                    </a:p>
                  </a:txBody>
                  <a:tcPr marL="68580" marR="68580" marT="0" marB="0" anchor="b"/>
                </a:tc>
                <a:tc>
                  <a:txBody>
                    <a:bodyPr/>
                    <a:lstStyle/>
                    <a:p>
                      <a:pPr algn="l">
                        <a:lnSpc>
                          <a:spcPct val="107000"/>
                        </a:lnSpc>
                      </a:pPr>
                      <a:endParaRPr lang="en-GB" sz="1100">
                        <a:effectLst/>
                        <a:latin typeface="Calibri" panose="020F0502020204030204" pitchFamily="34" charset="0"/>
                      </a:endParaRPr>
                    </a:p>
                  </a:txBody>
                  <a:tcPr marL="68580" marR="68580" marT="0" marB="0" anchor="b"/>
                </a:tc>
                <a:tc>
                  <a:txBody>
                    <a:bodyPr/>
                    <a:lstStyle/>
                    <a:p>
                      <a:pPr algn="l">
                        <a:lnSpc>
                          <a:spcPct val="107000"/>
                        </a:lnSpc>
                      </a:pPr>
                      <a:endParaRPr lang="en-GB" sz="1100">
                        <a:effectLst/>
                        <a:latin typeface="Calibri" panose="020F0502020204030204" pitchFamily="34" charset="0"/>
                      </a:endParaRPr>
                    </a:p>
                  </a:txBody>
                  <a:tcPr marL="68580" marR="68580" marT="0" marB="0" anchor="b"/>
                </a:tc>
              </a:tr>
              <a:tr h="398645">
                <a:tc>
                  <a:txBody>
                    <a:bodyPr/>
                    <a:lstStyle/>
                    <a:p>
                      <a:pPr algn="l">
                        <a:lnSpc>
                          <a:spcPct val="107000"/>
                        </a:lnSpc>
                        <a:spcAft>
                          <a:spcPts val="0"/>
                        </a:spcAft>
                      </a:pPr>
                      <a:r>
                        <a:rPr lang="en-GB" sz="1200" dirty="0">
                          <a:effectLst/>
                        </a:rPr>
                        <a:t>Collection development</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lnSpc>
                          <a:spcPct val="107000"/>
                        </a:lnSpc>
                      </a:pPr>
                      <a:endParaRPr lang="en-GB" sz="1100">
                        <a:effectLst/>
                        <a:latin typeface="Calibri" panose="020F0502020204030204" pitchFamily="34" charset="0"/>
                      </a:endParaRPr>
                    </a:p>
                  </a:txBody>
                  <a:tcPr marL="68580" marR="68580" marT="0" marB="0" anchor="b"/>
                </a:tc>
                <a:tc>
                  <a:txBody>
                    <a:bodyPr/>
                    <a:lstStyle/>
                    <a:p>
                      <a:endParaRPr lang="en-GB"/>
                    </a:p>
                  </a:txBody>
                  <a:tcPr marL="68580" marR="68580" marT="0" marB="0" anchor="b"/>
                </a:tc>
                <a:tc>
                  <a:txBody>
                    <a:bodyPr/>
                    <a:lstStyle/>
                    <a:p>
                      <a:pPr algn="l">
                        <a:lnSpc>
                          <a:spcPct val="107000"/>
                        </a:lnSpc>
                      </a:pPr>
                      <a:endParaRPr lang="en-GB" sz="1100">
                        <a:effectLst/>
                        <a:latin typeface="Calibri" panose="020F0502020204030204" pitchFamily="34" charset="0"/>
                      </a:endParaRPr>
                    </a:p>
                  </a:txBody>
                  <a:tcPr marL="68580" marR="68580" marT="0" marB="0" anchor="b"/>
                </a:tc>
                <a:tc>
                  <a:txBody>
                    <a:bodyPr/>
                    <a:lstStyle/>
                    <a:p>
                      <a:pPr algn="l">
                        <a:lnSpc>
                          <a:spcPct val="107000"/>
                        </a:lnSpc>
                      </a:pPr>
                      <a:endParaRPr lang="en-GB" sz="1100">
                        <a:effectLst/>
                        <a:latin typeface="Calibri" panose="020F0502020204030204" pitchFamily="34" charset="0"/>
                      </a:endParaRPr>
                    </a:p>
                  </a:txBody>
                  <a:tcPr marL="68580" marR="68580" marT="0" marB="0" anchor="b"/>
                </a:tc>
                <a:tc>
                  <a:txBody>
                    <a:bodyPr/>
                    <a:lstStyle/>
                    <a:p>
                      <a:pPr algn="l">
                        <a:lnSpc>
                          <a:spcPct val="107000"/>
                        </a:lnSpc>
                      </a:pPr>
                      <a:endParaRPr lang="en-GB" sz="1100">
                        <a:effectLst/>
                        <a:latin typeface="Calibri" panose="020F0502020204030204" pitchFamily="34" charset="0"/>
                      </a:endParaRPr>
                    </a:p>
                  </a:txBody>
                  <a:tcPr marL="68580" marR="68580" marT="0" marB="0" anchor="b"/>
                </a:tc>
                <a:tc>
                  <a:txBody>
                    <a:bodyPr/>
                    <a:lstStyle/>
                    <a:p>
                      <a:pPr algn="l">
                        <a:lnSpc>
                          <a:spcPct val="107000"/>
                        </a:lnSpc>
                        <a:spcAft>
                          <a:spcPts val="0"/>
                        </a:spcAft>
                      </a:pPr>
                      <a:r>
                        <a:rPr lang="en-GB" sz="800">
                          <a:effectLst/>
                        </a:rPr>
                        <a:t>X</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l">
                        <a:lnSpc>
                          <a:spcPct val="107000"/>
                        </a:lnSpc>
                      </a:pPr>
                      <a:endParaRPr lang="en-GB" sz="1100">
                        <a:effectLst/>
                        <a:latin typeface="Calibri" panose="020F0502020204030204" pitchFamily="34" charset="0"/>
                      </a:endParaRPr>
                    </a:p>
                  </a:txBody>
                  <a:tcPr marL="68580" marR="68580" marT="0" marB="0" anchor="b"/>
                </a:tc>
                <a:tc>
                  <a:txBody>
                    <a:bodyPr/>
                    <a:lstStyle/>
                    <a:p>
                      <a:pPr algn="l">
                        <a:lnSpc>
                          <a:spcPct val="107000"/>
                        </a:lnSpc>
                      </a:pPr>
                      <a:endParaRPr lang="en-GB" sz="1100">
                        <a:effectLst/>
                        <a:latin typeface="Calibri" panose="020F0502020204030204" pitchFamily="34" charset="0"/>
                      </a:endParaRPr>
                    </a:p>
                  </a:txBody>
                  <a:tcPr marL="68580" marR="68580" marT="0" marB="0" anchor="b"/>
                </a:tc>
                <a:tc>
                  <a:txBody>
                    <a:bodyPr/>
                    <a:lstStyle/>
                    <a:p>
                      <a:pPr algn="l">
                        <a:lnSpc>
                          <a:spcPct val="107000"/>
                        </a:lnSpc>
                      </a:pPr>
                      <a:endParaRPr lang="en-GB" sz="1100">
                        <a:effectLst/>
                        <a:latin typeface="Calibri" panose="020F0502020204030204" pitchFamily="34" charset="0"/>
                      </a:endParaRPr>
                    </a:p>
                  </a:txBody>
                  <a:tcPr marL="68580" marR="68580" marT="0" marB="0" anchor="b"/>
                </a:tc>
                <a:tc>
                  <a:txBody>
                    <a:bodyPr/>
                    <a:lstStyle/>
                    <a:p>
                      <a:pPr algn="l">
                        <a:lnSpc>
                          <a:spcPct val="107000"/>
                        </a:lnSpc>
                      </a:pPr>
                      <a:endParaRPr lang="en-GB" sz="1100">
                        <a:effectLst/>
                        <a:latin typeface="Calibri" panose="020F0502020204030204" pitchFamily="34" charset="0"/>
                      </a:endParaRPr>
                    </a:p>
                  </a:txBody>
                  <a:tcPr marL="68580" marR="68580" marT="0" marB="0" anchor="b"/>
                </a:tc>
                <a:tc>
                  <a:txBody>
                    <a:bodyPr/>
                    <a:lstStyle/>
                    <a:p>
                      <a:pPr algn="l">
                        <a:lnSpc>
                          <a:spcPct val="107000"/>
                        </a:lnSpc>
                      </a:pPr>
                      <a:endParaRPr lang="en-GB" sz="1100">
                        <a:effectLst/>
                        <a:latin typeface="Calibri" panose="020F0502020204030204" pitchFamily="34" charset="0"/>
                      </a:endParaRPr>
                    </a:p>
                  </a:txBody>
                  <a:tcPr marL="68580" marR="68580" marT="0" marB="0" anchor="b"/>
                </a:tc>
                <a:tc>
                  <a:txBody>
                    <a:bodyPr/>
                    <a:lstStyle/>
                    <a:p>
                      <a:pPr algn="l">
                        <a:lnSpc>
                          <a:spcPct val="107000"/>
                        </a:lnSpc>
                      </a:pPr>
                      <a:endParaRPr lang="en-GB" sz="1100">
                        <a:effectLst/>
                        <a:latin typeface="Calibri" panose="020F0502020204030204" pitchFamily="34" charset="0"/>
                      </a:endParaRPr>
                    </a:p>
                  </a:txBody>
                  <a:tcPr marL="68580" marR="68580" marT="0" marB="0" anchor="b"/>
                </a:tc>
                <a:tc>
                  <a:txBody>
                    <a:bodyPr/>
                    <a:lstStyle/>
                    <a:p>
                      <a:pPr algn="l">
                        <a:lnSpc>
                          <a:spcPct val="107000"/>
                        </a:lnSpc>
                      </a:pPr>
                      <a:endParaRPr lang="en-GB" sz="1100">
                        <a:effectLst/>
                        <a:latin typeface="Calibri" panose="020F0502020204030204" pitchFamily="34" charset="0"/>
                      </a:endParaRPr>
                    </a:p>
                  </a:txBody>
                  <a:tcPr marL="68580" marR="68580" marT="0" marB="0" anchor="b"/>
                </a:tc>
                <a:tc>
                  <a:txBody>
                    <a:bodyPr/>
                    <a:lstStyle/>
                    <a:p>
                      <a:pPr algn="l">
                        <a:lnSpc>
                          <a:spcPct val="107000"/>
                        </a:lnSpc>
                      </a:pPr>
                      <a:endParaRPr lang="en-GB" sz="1100">
                        <a:effectLst/>
                        <a:latin typeface="Calibri" panose="020F0502020204030204" pitchFamily="34" charset="0"/>
                      </a:endParaRPr>
                    </a:p>
                  </a:txBody>
                  <a:tcPr marL="68580" marR="68580" marT="0" marB="0" anchor="b"/>
                </a:tc>
                <a:tc>
                  <a:txBody>
                    <a:bodyPr/>
                    <a:lstStyle/>
                    <a:p>
                      <a:pPr algn="l">
                        <a:lnSpc>
                          <a:spcPct val="107000"/>
                        </a:lnSpc>
                      </a:pPr>
                      <a:endParaRPr lang="en-GB" sz="1100">
                        <a:effectLst/>
                        <a:latin typeface="Calibri" panose="020F0502020204030204" pitchFamily="34" charset="0"/>
                      </a:endParaRPr>
                    </a:p>
                  </a:txBody>
                  <a:tcPr marL="68580" marR="68580" marT="0" marB="0" anchor="b"/>
                </a:tc>
                <a:tc>
                  <a:txBody>
                    <a:bodyPr/>
                    <a:lstStyle/>
                    <a:p>
                      <a:pPr algn="l">
                        <a:lnSpc>
                          <a:spcPct val="107000"/>
                        </a:lnSpc>
                      </a:pPr>
                      <a:endParaRPr lang="en-GB" sz="1100">
                        <a:effectLst/>
                        <a:latin typeface="Calibri" panose="020F0502020204030204" pitchFamily="34" charset="0"/>
                      </a:endParaRPr>
                    </a:p>
                  </a:txBody>
                  <a:tcPr marL="68580" marR="68580" marT="0" marB="0" anchor="b"/>
                </a:tc>
                <a:tc>
                  <a:txBody>
                    <a:bodyPr/>
                    <a:lstStyle/>
                    <a:p>
                      <a:pPr algn="l">
                        <a:lnSpc>
                          <a:spcPct val="107000"/>
                        </a:lnSpc>
                      </a:pPr>
                      <a:endParaRPr lang="en-GB" sz="1100">
                        <a:effectLst/>
                        <a:latin typeface="Calibri" panose="020F0502020204030204" pitchFamily="34" charset="0"/>
                      </a:endParaRPr>
                    </a:p>
                  </a:txBody>
                  <a:tcPr marL="68580" marR="68580" marT="0" marB="0" anchor="b"/>
                </a:tc>
              </a:tr>
              <a:tr h="398645">
                <a:tc>
                  <a:txBody>
                    <a:bodyPr/>
                    <a:lstStyle/>
                    <a:p>
                      <a:pPr algn="l">
                        <a:lnSpc>
                          <a:spcPct val="107000"/>
                        </a:lnSpc>
                        <a:spcAft>
                          <a:spcPts val="0"/>
                        </a:spcAft>
                      </a:pPr>
                      <a:r>
                        <a:rPr lang="en-GB" sz="1200" dirty="0">
                          <a:effectLst/>
                        </a:rPr>
                        <a:t>Licensing </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lnSpc>
                          <a:spcPct val="107000"/>
                        </a:lnSpc>
                        <a:spcAft>
                          <a:spcPts val="0"/>
                        </a:spcAft>
                      </a:pPr>
                      <a:r>
                        <a:rPr lang="en-GB" sz="800">
                          <a:effectLst/>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l">
                        <a:lnSpc>
                          <a:spcPct val="107000"/>
                        </a:lnSpc>
                        <a:spcAft>
                          <a:spcPts val="0"/>
                        </a:spcAft>
                      </a:pPr>
                      <a:r>
                        <a:rPr lang="en-GB" sz="800">
                          <a:effectLst/>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l">
                        <a:lnSpc>
                          <a:spcPct val="107000"/>
                        </a:lnSpc>
                        <a:spcAft>
                          <a:spcPts val="0"/>
                        </a:spcAft>
                      </a:pPr>
                      <a:r>
                        <a:rPr lang="en-GB" sz="800">
                          <a:effectLst/>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l">
                        <a:lnSpc>
                          <a:spcPct val="107000"/>
                        </a:lnSpc>
                        <a:spcAft>
                          <a:spcPts val="0"/>
                        </a:spcAft>
                      </a:pPr>
                      <a:r>
                        <a:rPr lang="en-GB" sz="800">
                          <a:effectLst/>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l">
                        <a:lnSpc>
                          <a:spcPct val="107000"/>
                        </a:lnSpc>
                        <a:spcAft>
                          <a:spcPts val="0"/>
                        </a:spcAft>
                      </a:pPr>
                      <a:r>
                        <a:rPr lang="en-GB" sz="800">
                          <a:effectLst/>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l">
                        <a:lnSpc>
                          <a:spcPct val="107000"/>
                        </a:lnSpc>
                        <a:spcAft>
                          <a:spcPts val="0"/>
                        </a:spcAft>
                      </a:pPr>
                      <a:r>
                        <a:rPr lang="en-GB" sz="800">
                          <a:effectLst/>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l">
                        <a:lnSpc>
                          <a:spcPct val="107000"/>
                        </a:lnSpc>
                        <a:spcAft>
                          <a:spcPts val="0"/>
                        </a:spcAft>
                      </a:pPr>
                      <a:r>
                        <a:rPr lang="en-GB" sz="800">
                          <a:effectLst/>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l">
                        <a:lnSpc>
                          <a:spcPct val="107000"/>
                        </a:lnSpc>
                        <a:spcAft>
                          <a:spcPts val="0"/>
                        </a:spcAft>
                      </a:pPr>
                      <a:r>
                        <a:rPr lang="en-GB" sz="800">
                          <a:effectLst/>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l">
                        <a:lnSpc>
                          <a:spcPct val="107000"/>
                        </a:lnSpc>
                        <a:spcAft>
                          <a:spcPts val="0"/>
                        </a:spcAft>
                      </a:pPr>
                      <a:r>
                        <a:rPr lang="en-GB" sz="800">
                          <a:effectLst/>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l">
                        <a:lnSpc>
                          <a:spcPct val="107000"/>
                        </a:lnSpc>
                        <a:spcAft>
                          <a:spcPts val="0"/>
                        </a:spcAft>
                      </a:pPr>
                      <a:r>
                        <a:rPr lang="en-GB" sz="800">
                          <a:effectLst/>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l">
                        <a:lnSpc>
                          <a:spcPct val="107000"/>
                        </a:lnSpc>
                        <a:spcAft>
                          <a:spcPts val="0"/>
                        </a:spcAft>
                      </a:pPr>
                      <a:r>
                        <a:rPr lang="en-GB" sz="800">
                          <a:effectLst/>
                        </a:rPr>
                        <a:t>X</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l">
                        <a:lnSpc>
                          <a:spcPct val="107000"/>
                        </a:lnSpc>
                        <a:spcAft>
                          <a:spcPts val="0"/>
                        </a:spcAft>
                      </a:pPr>
                      <a:r>
                        <a:rPr lang="en-GB" sz="800">
                          <a:effectLst/>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l">
                        <a:lnSpc>
                          <a:spcPct val="107000"/>
                        </a:lnSpc>
                        <a:spcAft>
                          <a:spcPts val="0"/>
                        </a:spcAft>
                      </a:pPr>
                      <a:r>
                        <a:rPr lang="en-GB" sz="800">
                          <a:effectLst/>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l">
                        <a:lnSpc>
                          <a:spcPct val="107000"/>
                        </a:lnSpc>
                        <a:spcAft>
                          <a:spcPts val="0"/>
                        </a:spcAft>
                      </a:pPr>
                      <a:r>
                        <a:rPr lang="en-GB" sz="800">
                          <a:effectLst/>
                        </a:rPr>
                        <a:t>X</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l">
                        <a:lnSpc>
                          <a:spcPct val="107000"/>
                        </a:lnSpc>
                        <a:spcAft>
                          <a:spcPts val="0"/>
                        </a:spcAft>
                      </a:pPr>
                      <a:r>
                        <a:rPr lang="en-GB" sz="800">
                          <a:effectLst/>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l">
                        <a:lnSpc>
                          <a:spcPct val="107000"/>
                        </a:lnSpc>
                        <a:spcAft>
                          <a:spcPts val="0"/>
                        </a:spcAft>
                      </a:pPr>
                      <a:r>
                        <a:rPr lang="en-GB" sz="800">
                          <a:effectLst/>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l">
                        <a:lnSpc>
                          <a:spcPct val="107000"/>
                        </a:lnSpc>
                        <a:spcAft>
                          <a:spcPts val="0"/>
                        </a:spcAft>
                      </a:pPr>
                      <a:r>
                        <a:rPr lang="en-GB" sz="800">
                          <a:effectLst/>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r>
              <a:tr h="398645">
                <a:tc>
                  <a:txBody>
                    <a:bodyPr/>
                    <a:lstStyle/>
                    <a:p>
                      <a:pPr algn="l">
                        <a:lnSpc>
                          <a:spcPct val="107000"/>
                        </a:lnSpc>
                        <a:spcAft>
                          <a:spcPts val="0"/>
                        </a:spcAft>
                      </a:pPr>
                      <a:r>
                        <a:rPr lang="en-GB" sz="1200" dirty="0">
                          <a:effectLst/>
                        </a:rPr>
                        <a:t>Exhibition Loans</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lnSpc>
                          <a:spcPct val="107000"/>
                        </a:lnSpc>
                      </a:pPr>
                      <a:endParaRPr lang="en-GB" sz="1100">
                        <a:effectLst/>
                        <a:latin typeface="Calibri" panose="020F0502020204030204" pitchFamily="34" charset="0"/>
                      </a:endParaRPr>
                    </a:p>
                  </a:txBody>
                  <a:tcPr marL="68580" marR="68580" marT="0" marB="0" anchor="b"/>
                </a:tc>
                <a:tc>
                  <a:txBody>
                    <a:bodyPr/>
                    <a:lstStyle/>
                    <a:p>
                      <a:endParaRPr lang="en-GB"/>
                    </a:p>
                  </a:txBody>
                  <a:tcPr marL="68580" marR="68580" marT="0" marB="0" anchor="b"/>
                </a:tc>
                <a:tc>
                  <a:txBody>
                    <a:bodyPr/>
                    <a:lstStyle/>
                    <a:p>
                      <a:pPr algn="l">
                        <a:lnSpc>
                          <a:spcPct val="107000"/>
                        </a:lnSpc>
                      </a:pPr>
                      <a:endParaRPr lang="en-GB" sz="1100">
                        <a:effectLst/>
                        <a:latin typeface="Calibri" panose="020F0502020204030204" pitchFamily="34" charset="0"/>
                      </a:endParaRPr>
                    </a:p>
                  </a:txBody>
                  <a:tcPr marL="68580" marR="68580" marT="0" marB="0" anchor="b"/>
                </a:tc>
                <a:tc>
                  <a:txBody>
                    <a:bodyPr/>
                    <a:lstStyle/>
                    <a:p>
                      <a:pPr algn="l">
                        <a:lnSpc>
                          <a:spcPct val="107000"/>
                        </a:lnSpc>
                      </a:pPr>
                      <a:endParaRPr lang="en-GB" sz="1100">
                        <a:effectLst/>
                        <a:latin typeface="Calibri" panose="020F0502020204030204" pitchFamily="34" charset="0"/>
                      </a:endParaRPr>
                    </a:p>
                  </a:txBody>
                  <a:tcPr marL="68580" marR="68580" marT="0" marB="0" anchor="b"/>
                </a:tc>
                <a:tc>
                  <a:txBody>
                    <a:bodyPr/>
                    <a:lstStyle/>
                    <a:p>
                      <a:pPr algn="l">
                        <a:lnSpc>
                          <a:spcPct val="107000"/>
                        </a:lnSpc>
                        <a:spcAft>
                          <a:spcPts val="0"/>
                        </a:spcAft>
                      </a:pPr>
                      <a:r>
                        <a:rPr lang="en-GB" sz="800">
                          <a:effectLst/>
                        </a:rPr>
                        <a:t>X</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lnSpc>
                          <a:spcPct val="107000"/>
                        </a:lnSpc>
                      </a:pPr>
                      <a:endParaRPr lang="en-GB" sz="1100">
                        <a:effectLst/>
                        <a:latin typeface="Calibri" panose="020F0502020204030204" pitchFamily="34" charset="0"/>
                      </a:endParaRPr>
                    </a:p>
                  </a:txBody>
                  <a:tcPr marL="68580" marR="68580" marT="0" marB="0" anchor="b"/>
                </a:tc>
                <a:tc>
                  <a:txBody>
                    <a:bodyPr/>
                    <a:lstStyle/>
                    <a:p>
                      <a:pPr algn="l">
                        <a:lnSpc>
                          <a:spcPct val="107000"/>
                        </a:lnSpc>
                      </a:pPr>
                      <a:endParaRPr lang="en-GB" sz="1100">
                        <a:effectLst/>
                        <a:latin typeface="Calibri" panose="020F0502020204030204" pitchFamily="34" charset="0"/>
                      </a:endParaRPr>
                    </a:p>
                  </a:txBody>
                  <a:tcPr marL="68580" marR="68580" marT="0" marB="0" anchor="b"/>
                </a:tc>
                <a:tc>
                  <a:txBody>
                    <a:bodyPr/>
                    <a:lstStyle/>
                    <a:p>
                      <a:pPr algn="l">
                        <a:lnSpc>
                          <a:spcPct val="107000"/>
                        </a:lnSpc>
                      </a:pPr>
                      <a:endParaRPr lang="en-GB" sz="1100">
                        <a:effectLst/>
                        <a:latin typeface="Calibri" panose="020F0502020204030204" pitchFamily="34" charset="0"/>
                      </a:endParaRPr>
                    </a:p>
                  </a:txBody>
                  <a:tcPr marL="68580" marR="68580" marT="0" marB="0" anchor="b"/>
                </a:tc>
                <a:tc>
                  <a:txBody>
                    <a:bodyPr/>
                    <a:lstStyle/>
                    <a:p>
                      <a:pPr algn="l">
                        <a:lnSpc>
                          <a:spcPct val="107000"/>
                        </a:lnSpc>
                      </a:pPr>
                      <a:endParaRPr lang="en-GB" sz="1100">
                        <a:effectLst/>
                        <a:latin typeface="Calibri" panose="020F0502020204030204" pitchFamily="34" charset="0"/>
                      </a:endParaRPr>
                    </a:p>
                  </a:txBody>
                  <a:tcPr marL="68580" marR="68580" marT="0" marB="0" anchor="b"/>
                </a:tc>
                <a:tc>
                  <a:txBody>
                    <a:bodyPr/>
                    <a:lstStyle/>
                    <a:p>
                      <a:pPr algn="l">
                        <a:lnSpc>
                          <a:spcPct val="107000"/>
                        </a:lnSpc>
                      </a:pPr>
                      <a:endParaRPr lang="en-GB" sz="1100">
                        <a:effectLst/>
                        <a:latin typeface="Calibri" panose="020F0502020204030204" pitchFamily="34" charset="0"/>
                      </a:endParaRPr>
                    </a:p>
                  </a:txBody>
                  <a:tcPr marL="68580" marR="68580" marT="0" marB="0" anchor="b"/>
                </a:tc>
                <a:tc>
                  <a:txBody>
                    <a:bodyPr/>
                    <a:lstStyle/>
                    <a:p>
                      <a:pPr algn="l">
                        <a:lnSpc>
                          <a:spcPct val="107000"/>
                        </a:lnSpc>
                      </a:pPr>
                      <a:endParaRPr lang="en-GB" sz="1100">
                        <a:effectLst/>
                        <a:latin typeface="Calibri" panose="020F0502020204030204" pitchFamily="34" charset="0"/>
                      </a:endParaRPr>
                    </a:p>
                  </a:txBody>
                  <a:tcPr marL="68580" marR="68580" marT="0" marB="0" anchor="b"/>
                </a:tc>
                <a:tc>
                  <a:txBody>
                    <a:bodyPr/>
                    <a:lstStyle/>
                    <a:p>
                      <a:pPr algn="l">
                        <a:lnSpc>
                          <a:spcPct val="107000"/>
                        </a:lnSpc>
                      </a:pPr>
                      <a:endParaRPr lang="en-GB" sz="1100">
                        <a:effectLst/>
                        <a:latin typeface="Calibri" panose="020F0502020204030204" pitchFamily="34" charset="0"/>
                      </a:endParaRPr>
                    </a:p>
                  </a:txBody>
                  <a:tcPr marL="68580" marR="68580" marT="0" marB="0" anchor="b"/>
                </a:tc>
                <a:tc>
                  <a:txBody>
                    <a:bodyPr/>
                    <a:lstStyle/>
                    <a:p>
                      <a:pPr algn="l">
                        <a:lnSpc>
                          <a:spcPct val="107000"/>
                        </a:lnSpc>
                      </a:pPr>
                      <a:endParaRPr lang="en-GB" sz="1100">
                        <a:effectLst/>
                        <a:latin typeface="Calibri" panose="020F0502020204030204" pitchFamily="34" charset="0"/>
                      </a:endParaRPr>
                    </a:p>
                  </a:txBody>
                  <a:tcPr marL="68580" marR="68580" marT="0" marB="0" anchor="b"/>
                </a:tc>
                <a:tc>
                  <a:txBody>
                    <a:bodyPr/>
                    <a:lstStyle/>
                    <a:p>
                      <a:pPr algn="l">
                        <a:lnSpc>
                          <a:spcPct val="107000"/>
                        </a:lnSpc>
                      </a:pPr>
                      <a:endParaRPr lang="en-GB" sz="1100">
                        <a:effectLst/>
                        <a:latin typeface="Calibri" panose="020F0502020204030204" pitchFamily="34" charset="0"/>
                      </a:endParaRPr>
                    </a:p>
                  </a:txBody>
                  <a:tcPr marL="68580" marR="68580" marT="0" marB="0" anchor="b"/>
                </a:tc>
                <a:tc>
                  <a:txBody>
                    <a:bodyPr/>
                    <a:lstStyle/>
                    <a:p>
                      <a:pPr algn="l">
                        <a:lnSpc>
                          <a:spcPct val="107000"/>
                        </a:lnSpc>
                        <a:spcAft>
                          <a:spcPts val="0"/>
                        </a:spcAft>
                      </a:pPr>
                      <a:r>
                        <a:rPr lang="en-GB" sz="800">
                          <a:effectLst/>
                        </a:rPr>
                        <a:t>X</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l">
                        <a:lnSpc>
                          <a:spcPct val="107000"/>
                        </a:lnSpc>
                      </a:pPr>
                      <a:endParaRPr lang="en-GB" sz="1100">
                        <a:effectLst/>
                        <a:latin typeface="Calibri" panose="020F0502020204030204" pitchFamily="34" charset="0"/>
                      </a:endParaRPr>
                    </a:p>
                  </a:txBody>
                  <a:tcPr marL="68580" marR="68580" marT="0" marB="0" anchor="b"/>
                </a:tc>
                <a:tc>
                  <a:txBody>
                    <a:bodyPr/>
                    <a:lstStyle/>
                    <a:p>
                      <a:pPr algn="l">
                        <a:lnSpc>
                          <a:spcPct val="107000"/>
                        </a:lnSpc>
                      </a:pPr>
                      <a:endParaRPr lang="en-GB" sz="1100">
                        <a:effectLst/>
                        <a:latin typeface="Calibri" panose="020F0502020204030204" pitchFamily="34" charset="0"/>
                      </a:endParaRPr>
                    </a:p>
                  </a:txBody>
                  <a:tcPr marL="68580" marR="68580" marT="0" marB="0" anchor="b"/>
                </a:tc>
              </a:tr>
              <a:tr h="398645">
                <a:tc>
                  <a:txBody>
                    <a:bodyPr/>
                    <a:lstStyle/>
                    <a:p>
                      <a:pPr algn="l">
                        <a:lnSpc>
                          <a:spcPct val="107000"/>
                        </a:lnSpc>
                        <a:spcAft>
                          <a:spcPts val="0"/>
                        </a:spcAft>
                      </a:pPr>
                      <a:r>
                        <a:rPr lang="en-GB" sz="1200" dirty="0">
                          <a:effectLst/>
                        </a:rPr>
                        <a:t>Preservation (physical)</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lnSpc>
                          <a:spcPct val="107000"/>
                        </a:lnSpc>
                      </a:pPr>
                      <a:endParaRPr lang="en-GB" sz="1100">
                        <a:effectLst/>
                        <a:latin typeface="Calibri" panose="020F0502020204030204" pitchFamily="34" charset="0"/>
                      </a:endParaRPr>
                    </a:p>
                  </a:txBody>
                  <a:tcPr marL="68580" marR="68580" marT="0" marB="0" anchor="b"/>
                </a:tc>
                <a:tc>
                  <a:txBody>
                    <a:bodyPr/>
                    <a:lstStyle/>
                    <a:p>
                      <a:endParaRPr lang="en-GB"/>
                    </a:p>
                  </a:txBody>
                  <a:tcPr marL="68580" marR="68580" marT="0" marB="0" anchor="b"/>
                </a:tc>
                <a:tc>
                  <a:txBody>
                    <a:bodyPr/>
                    <a:lstStyle/>
                    <a:p>
                      <a:pPr algn="l">
                        <a:lnSpc>
                          <a:spcPct val="107000"/>
                        </a:lnSpc>
                      </a:pPr>
                      <a:endParaRPr lang="en-GB" sz="1100">
                        <a:effectLst/>
                        <a:latin typeface="Calibri" panose="020F0502020204030204" pitchFamily="34" charset="0"/>
                      </a:endParaRPr>
                    </a:p>
                  </a:txBody>
                  <a:tcPr marL="68580" marR="68580" marT="0" marB="0" anchor="b"/>
                </a:tc>
                <a:tc>
                  <a:txBody>
                    <a:bodyPr/>
                    <a:lstStyle/>
                    <a:p>
                      <a:pPr algn="l">
                        <a:lnSpc>
                          <a:spcPct val="107000"/>
                        </a:lnSpc>
                      </a:pPr>
                      <a:endParaRPr lang="en-GB" sz="1100">
                        <a:effectLst/>
                        <a:latin typeface="Calibri" panose="020F0502020204030204" pitchFamily="34" charset="0"/>
                      </a:endParaRPr>
                    </a:p>
                  </a:txBody>
                  <a:tcPr marL="68580" marR="68580" marT="0" marB="0" anchor="b"/>
                </a:tc>
                <a:tc>
                  <a:txBody>
                    <a:bodyPr/>
                    <a:lstStyle/>
                    <a:p>
                      <a:pPr algn="l">
                        <a:lnSpc>
                          <a:spcPct val="107000"/>
                        </a:lnSpc>
                      </a:pPr>
                      <a:endParaRPr lang="en-GB" sz="1100">
                        <a:effectLst/>
                        <a:latin typeface="Calibri" panose="020F0502020204030204" pitchFamily="34" charset="0"/>
                      </a:endParaRPr>
                    </a:p>
                  </a:txBody>
                  <a:tcPr marL="68580" marR="68580" marT="0" marB="0" anchor="ctr"/>
                </a:tc>
                <a:tc>
                  <a:txBody>
                    <a:bodyPr/>
                    <a:lstStyle/>
                    <a:p>
                      <a:pPr algn="l">
                        <a:lnSpc>
                          <a:spcPct val="107000"/>
                        </a:lnSpc>
                      </a:pPr>
                      <a:endParaRPr lang="en-GB" sz="1100">
                        <a:effectLst/>
                        <a:latin typeface="Calibri" panose="020F0502020204030204" pitchFamily="34" charset="0"/>
                      </a:endParaRPr>
                    </a:p>
                  </a:txBody>
                  <a:tcPr marL="68580" marR="68580" marT="0" marB="0" anchor="b"/>
                </a:tc>
                <a:tc>
                  <a:txBody>
                    <a:bodyPr/>
                    <a:lstStyle/>
                    <a:p>
                      <a:pPr algn="l">
                        <a:lnSpc>
                          <a:spcPct val="107000"/>
                        </a:lnSpc>
                      </a:pPr>
                      <a:endParaRPr lang="en-GB" sz="1100">
                        <a:effectLst/>
                        <a:latin typeface="Calibri" panose="020F0502020204030204" pitchFamily="34" charset="0"/>
                      </a:endParaRPr>
                    </a:p>
                  </a:txBody>
                  <a:tcPr marL="68580" marR="68580" marT="0" marB="0" anchor="b"/>
                </a:tc>
                <a:tc>
                  <a:txBody>
                    <a:bodyPr/>
                    <a:lstStyle/>
                    <a:p>
                      <a:pPr algn="l">
                        <a:lnSpc>
                          <a:spcPct val="107000"/>
                        </a:lnSpc>
                      </a:pPr>
                      <a:endParaRPr lang="en-GB" sz="1100">
                        <a:effectLst/>
                        <a:latin typeface="Calibri" panose="020F0502020204030204" pitchFamily="34" charset="0"/>
                      </a:endParaRPr>
                    </a:p>
                  </a:txBody>
                  <a:tcPr marL="68580" marR="68580" marT="0" marB="0" anchor="b"/>
                </a:tc>
                <a:tc>
                  <a:txBody>
                    <a:bodyPr/>
                    <a:lstStyle/>
                    <a:p>
                      <a:pPr algn="l">
                        <a:lnSpc>
                          <a:spcPct val="107000"/>
                        </a:lnSpc>
                        <a:spcAft>
                          <a:spcPts val="0"/>
                        </a:spcAft>
                      </a:pPr>
                      <a:r>
                        <a:rPr lang="en-GB" sz="800">
                          <a:effectLst/>
                        </a:rPr>
                        <a:t>X</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l">
                        <a:lnSpc>
                          <a:spcPct val="107000"/>
                        </a:lnSpc>
                      </a:pPr>
                      <a:endParaRPr lang="en-GB" sz="1100">
                        <a:effectLst/>
                        <a:latin typeface="Calibri" panose="020F0502020204030204" pitchFamily="34" charset="0"/>
                      </a:endParaRPr>
                    </a:p>
                  </a:txBody>
                  <a:tcPr marL="68580" marR="68580" marT="0" marB="0" anchor="b"/>
                </a:tc>
                <a:tc>
                  <a:txBody>
                    <a:bodyPr/>
                    <a:lstStyle/>
                    <a:p>
                      <a:pPr algn="l">
                        <a:lnSpc>
                          <a:spcPct val="107000"/>
                        </a:lnSpc>
                      </a:pPr>
                      <a:endParaRPr lang="en-GB" sz="1100">
                        <a:effectLst/>
                        <a:latin typeface="Calibri" panose="020F0502020204030204" pitchFamily="34" charset="0"/>
                      </a:endParaRPr>
                    </a:p>
                  </a:txBody>
                  <a:tcPr marL="68580" marR="68580" marT="0" marB="0" anchor="b"/>
                </a:tc>
                <a:tc>
                  <a:txBody>
                    <a:bodyPr/>
                    <a:lstStyle/>
                    <a:p>
                      <a:pPr algn="l">
                        <a:lnSpc>
                          <a:spcPct val="107000"/>
                        </a:lnSpc>
                      </a:pPr>
                      <a:endParaRPr lang="en-GB" sz="1100">
                        <a:effectLst/>
                        <a:latin typeface="Calibri" panose="020F0502020204030204" pitchFamily="34" charset="0"/>
                      </a:endParaRPr>
                    </a:p>
                  </a:txBody>
                  <a:tcPr marL="68580" marR="68580" marT="0" marB="0" anchor="b"/>
                </a:tc>
                <a:tc>
                  <a:txBody>
                    <a:bodyPr/>
                    <a:lstStyle/>
                    <a:p>
                      <a:pPr algn="l">
                        <a:lnSpc>
                          <a:spcPct val="107000"/>
                        </a:lnSpc>
                      </a:pPr>
                      <a:endParaRPr lang="en-GB" sz="1100">
                        <a:effectLst/>
                        <a:latin typeface="Calibri" panose="020F0502020204030204" pitchFamily="34" charset="0"/>
                      </a:endParaRPr>
                    </a:p>
                  </a:txBody>
                  <a:tcPr marL="68580" marR="68580" marT="0" marB="0" anchor="b"/>
                </a:tc>
                <a:tc>
                  <a:txBody>
                    <a:bodyPr/>
                    <a:lstStyle/>
                    <a:p>
                      <a:pPr algn="l">
                        <a:lnSpc>
                          <a:spcPct val="107000"/>
                        </a:lnSpc>
                      </a:pPr>
                      <a:endParaRPr lang="en-GB" sz="1100">
                        <a:effectLst/>
                        <a:latin typeface="Calibri" panose="020F0502020204030204" pitchFamily="34" charset="0"/>
                      </a:endParaRPr>
                    </a:p>
                  </a:txBody>
                  <a:tcPr marL="68580" marR="68580" marT="0" marB="0" anchor="b"/>
                </a:tc>
                <a:tc>
                  <a:txBody>
                    <a:bodyPr/>
                    <a:lstStyle/>
                    <a:p>
                      <a:pPr algn="l">
                        <a:lnSpc>
                          <a:spcPct val="107000"/>
                        </a:lnSpc>
                      </a:pPr>
                      <a:endParaRPr lang="en-GB" sz="1100">
                        <a:effectLst/>
                        <a:latin typeface="Calibri" panose="020F0502020204030204" pitchFamily="34" charset="0"/>
                      </a:endParaRPr>
                    </a:p>
                  </a:txBody>
                  <a:tcPr marL="68580" marR="68580" marT="0" marB="0" anchor="b"/>
                </a:tc>
                <a:tc>
                  <a:txBody>
                    <a:bodyPr/>
                    <a:lstStyle/>
                    <a:p>
                      <a:pPr algn="l">
                        <a:lnSpc>
                          <a:spcPct val="107000"/>
                        </a:lnSpc>
                      </a:pPr>
                      <a:endParaRPr lang="en-GB" sz="1100">
                        <a:effectLst/>
                        <a:latin typeface="Calibri" panose="020F0502020204030204" pitchFamily="34" charset="0"/>
                      </a:endParaRPr>
                    </a:p>
                  </a:txBody>
                  <a:tcPr marL="68580" marR="68580" marT="0" marB="0" anchor="b"/>
                </a:tc>
                <a:tc>
                  <a:txBody>
                    <a:bodyPr/>
                    <a:lstStyle/>
                    <a:p>
                      <a:pPr algn="l">
                        <a:lnSpc>
                          <a:spcPct val="107000"/>
                        </a:lnSpc>
                      </a:pPr>
                      <a:endParaRPr lang="en-GB" sz="1100">
                        <a:effectLst/>
                        <a:latin typeface="Calibri" panose="020F0502020204030204" pitchFamily="34" charset="0"/>
                      </a:endParaRPr>
                    </a:p>
                  </a:txBody>
                  <a:tcPr marL="68580" marR="68580" marT="0" marB="0" anchor="b"/>
                </a:tc>
              </a:tr>
              <a:tr h="398645">
                <a:tc>
                  <a:txBody>
                    <a:bodyPr/>
                    <a:lstStyle/>
                    <a:p>
                      <a:pPr algn="l">
                        <a:lnSpc>
                          <a:spcPct val="107000"/>
                        </a:lnSpc>
                        <a:spcAft>
                          <a:spcPts val="0"/>
                        </a:spcAft>
                      </a:pPr>
                      <a:r>
                        <a:rPr lang="en-GB" sz="1200" dirty="0">
                          <a:effectLst/>
                        </a:rPr>
                        <a:t>Preservation (digital) </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l">
                        <a:lnSpc>
                          <a:spcPct val="107000"/>
                        </a:lnSpc>
                      </a:pPr>
                      <a:endParaRPr lang="en-GB" sz="1100">
                        <a:effectLst/>
                        <a:latin typeface="Calibri" panose="020F0502020204030204" pitchFamily="34" charset="0"/>
                      </a:endParaRPr>
                    </a:p>
                  </a:txBody>
                  <a:tcPr marL="68580" marR="68580" marT="0" marB="0" anchor="b"/>
                </a:tc>
                <a:tc>
                  <a:txBody>
                    <a:bodyPr/>
                    <a:lstStyle/>
                    <a:p>
                      <a:endParaRPr lang="en-GB"/>
                    </a:p>
                  </a:txBody>
                  <a:tcPr marL="68580" marR="68580" marT="0" marB="0" anchor="b"/>
                </a:tc>
                <a:tc>
                  <a:txBody>
                    <a:bodyPr/>
                    <a:lstStyle/>
                    <a:p>
                      <a:pPr algn="l">
                        <a:lnSpc>
                          <a:spcPct val="107000"/>
                        </a:lnSpc>
                      </a:pPr>
                      <a:endParaRPr lang="en-GB" sz="1100">
                        <a:effectLst/>
                        <a:latin typeface="Calibri" panose="020F0502020204030204" pitchFamily="34" charset="0"/>
                      </a:endParaRPr>
                    </a:p>
                  </a:txBody>
                  <a:tcPr marL="68580" marR="68580" marT="0" marB="0" anchor="b"/>
                </a:tc>
                <a:tc>
                  <a:txBody>
                    <a:bodyPr/>
                    <a:lstStyle/>
                    <a:p>
                      <a:pPr algn="l">
                        <a:lnSpc>
                          <a:spcPct val="107000"/>
                        </a:lnSpc>
                      </a:pPr>
                      <a:endParaRPr lang="en-GB" sz="1100">
                        <a:effectLst/>
                        <a:latin typeface="Calibri" panose="020F0502020204030204" pitchFamily="34" charset="0"/>
                      </a:endParaRPr>
                    </a:p>
                  </a:txBody>
                  <a:tcPr marL="68580" marR="68580" marT="0" marB="0" anchor="b"/>
                </a:tc>
                <a:tc>
                  <a:txBody>
                    <a:bodyPr/>
                    <a:lstStyle/>
                    <a:p>
                      <a:pPr algn="l">
                        <a:lnSpc>
                          <a:spcPct val="107000"/>
                        </a:lnSpc>
                      </a:pPr>
                      <a:endParaRPr lang="en-GB" sz="1100">
                        <a:effectLst/>
                        <a:latin typeface="Calibri" panose="020F0502020204030204" pitchFamily="34" charset="0"/>
                      </a:endParaRPr>
                    </a:p>
                  </a:txBody>
                  <a:tcPr marL="68580" marR="68580" marT="0" marB="0" anchor="b"/>
                </a:tc>
                <a:tc>
                  <a:txBody>
                    <a:bodyPr/>
                    <a:lstStyle/>
                    <a:p>
                      <a:pPr algn="l">
                        <a:lnSpc>
                          <a:spcPct val="107000"/>
                        </a:lnSpc>
                      </a:pPr>
                      <a:endParaRPr lang="en-GB" sz="1100">
                        <a:effectLst/>
                        <a:latin typeface="Calibri" panose="020F0502020204030204" pitchFamily="34" charset="0"/>
                      </a:endParaRPr>
                    </a:p>
                  </a:txBody>
                  <a:tcPr marL="68580" marR="68580" marT="0" marB="0" anchor="b"/>
                </a:tc>
                <a:tc>
                  <a:txBody>
                    <a:bodyPr/>
                    <a:lstStyle/>
                    <a:p>
                      <a:pPr algn="l">
                        <a:lnSpc>
                          <a:spcPct val="107000"/>
                        </a:lnSpc>
                      </a:pPr>
                      <a:endParaRPr lang="en-GB" sz="1100">
                        <a:effectLst/>
                        <a:latin typeface="Calibri" panose="020F0502020204030204" pitchFamily="34" charset="0"/>
                      </a:endParaRPr>
                    </a:p>
                  </a:txBody>
                  <a:tcPr marL="68580" marR="68580" marT="0" marB="0" anchor="b"/>
                </a:tc>
                <a:tc>
                  <a:txBody>
                    <a:bodyPr/>
                    <a:lstStyle/>
                    <a:p>
                      <a:pPr algn="l">
                        <a:lnSpc>
                          <a:spcPct val="107000"/>
                        </a:lnSpc>
                      </a:pPr>
                      <a:endParaRPr lang="en-GB" sz="1100">
                        <a:effectLst/>
                        <a:latin typeface="Calibri" panose="020F0502020204030204" pitchFamily="34" charset="0"/>
                      </a:endParaRPr>
                    </a:p>
                  </a:txBody>
                  <a:tcPr marL="68580" marR="68580" marT="0" marB="0" anchor="b"/>
                </a:tc>
                <a:tc>
                  <a:txBody>
                    <a:bodyPr/>
                    <a:lstStyle/>
                    <a:p>
                      <a:pPr algn="l">
                        <a:lnSpc>
                          <a:spcPct val="107000"/>
                        </a:lnSpc>
                      </a:pPr>
                      <a:endParaRPr lang="en-GB" sz="1100">
                        <a:effectLst/>
                        <a:latin typeface="Calibri" panose="020F0502020204030204" pitchFamily="34" charset="0"/>
                      </a:endParaRPr>
                    </a:p>
                  </a:txBody>
                  <a:tcPr marL="68580" marR="68580" marT="0" marB="0" anchor="b"/>
                </a:tc>
                <a:tc>
                  <a:txBody>
                    <a:bodyPr/>
                    <a:lstStyle/>
                    <a:p>
                      <a:pPr algn="l">
                        <a:lnSpc>
                          <a:spcPct val="107000"/>
                        </a:lnSpc>
                        <a:spcAft>
                          <a:spcPts val="0"/>
                        </a:spcAft>
                      </a:pPr>
                      <a:r>
                        <a:rPr lang="en-GB" sz="800">
                          <a:effectLst/>
                        </a:rPr>
                        <a:t>X</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l">
                        <a:lnSpc>
                          <a:spcPct val="107000"/>
                        </a:lnSpc>
                      </a:pPr>
                      <a:endParaRPr lang="en-GB" sz="1100">
                        <a:effectLst/>
                        <a:latin typeface="Calibri" panose="020F0502020204030204" pitchFamily="34" charset="0"/>
                      </a:endParaRPr>
                    </a:p>
                  </a:txBody>
                  <a:tcPr marL="68580" marR="68580" marT="0" marB="0" anchor="b"/>
                </a:tc>
                <a:tc>
                  <a:txBody>
                    <a:bodyPr/>
                    <a:lstStyle/>
                    <a:p>
                      <a:pPr algn="l">
                        <a:lnSpc>
                          <a:spcPct val="107000"/>
                        </a:lnSpc>
                      </a:pPr>
                      <a:endParaRPr lang="en-GB" sz="1100">
                        <a:effectLst/>
                        <a:latin typeface="Calibri" panose="020F0502020204030204" pitchFamily="34" charset="0"/>
                      </a:endParaRPr>
                    </a:p>
                  </a:txBody>
                  <a:tcPr marL="68580" marR="68580" marT="0" marB="0" anchor="b"/>
                </a:tc>
                <a:tc>
                  <a:txBody>
                    <a:bodyPr/>
                    <a:lstStyle/>
                    <a:p>
                      <a:pPr algn="l">
                        <a:lnSpc>
                          <a:spcPct val="107000"/>
                        </a:lnSpc>
                      </a:pPr>
                      <a:endParaRPr lang="en-GB" sz="1100">
                        <a:effectLst/>
                        <a:latin typeface="Calibri" panose="020F0502020204030204" pitchFamily="34" charset="0"/>
                      </a:endParaRPr>
                    </a:p>
                  </a:txBody>
                  <a:tcPr marL="68580" marR="68580" marT="0" marB="0" anchor="b"/>
                </a:tc>
                <a:tc>
                  <a:txBody>
                    <a:bodyPr/>
                    <a:lstStyle/>
                    <a:p>
                      <a:pPr algn="l">
                        <a:lnSpc>
                          <a:spcPct val="107000"/>
                        </a:lnSpc>
                      </a:pPr>
                      <a:endParaRPr lang="en-GB" sz="1100">
                        <a:effectLst/>
                        <a:latin typeface="Calibri" panose="020F0502020204030204" pitchFamily="34" charset="0"/>
                      </a:endParaRPr>
                    </a:p>
                  </a:txBody>
                  <a:tcPr marL="68580" marR="68580" marT="0" marB="0" anchor="b"/>
                </a:tc>
                <a:tc>
                  <a:txBody>
                    <a:bodyPr/>
                    <a:lstStyle/>
                    <a:p>
                      <a:pPr algn="l">
                        <a:lnSpc>
                          <a:spcPct val="107000"/>
                        </a:lnSpc>
                      </a:pPr>
                      <a:endParaRPr lang="en-GB" sz="1100">
                        <a:effectLst/>
                        <a:latin typeface="Calibri" panose="020F0502020204030204" pitchFamily="34" charset="0"/>
                      </a:endParaRPr>
                    </a:p>
                  </a:txBody>
                  <a:tcPr marL="68580" marR="68580" marT="0" marB="0" anchor="b"/>
                </a:tc>
                <a:tc>
                  <a:txBody>
                    <a:bodyPr/>
                    <a:lstStyle/>
                    <a:p>
                      <a:pPr algn="l">
                        <a:lnSpc>
                          <a:spcPct val="107000"/>
                        </a:lnSpc>
                      </a:pPr>
                      <a:endParaRPr lang="en-GB" sz="1100" dirty="0">
                        <a:effectLst/>
                        <a:latin typeface="Calibri" panose="020F0502020204030204" pitchFamily="34" charset="0"/>
                      </a:endParaRPr>
                    </a:p>
                  </a:txBody>
                  <a:tcPr marL="68580" marR="68580" marT="0" marB="0" anchor="b"/>
                </a:tc>
                <a:tc>
                  <a:txBody>
                    <a:bodyPr/>
                    <a:lstStyle/>
                    <a:p>
                      <a:pPr algn="l">
                        <a:lnSpc>
                          <a:spcPct val="107000"/>
                        </a:lnSpc>
                      </a:pPr>
                      <a:endParaRPr lang="en-GB" sz="1100" dirty="0">
                        <a:effectLst/>
                        <a:latin typeface="Calibri" panose="020F0502020204030204" pitchFamily="34" charset="0"/>
                      </a:endParaRPr>
                    </a:p>
                  </a:txBody>
                  <a:tcPr marL="68580" marR="68580" marT="0" marB="0" anchor="b"/>
                </a:tc>
              </a:tr>
            </a:tbl>
          </a:graphicData>
        </a:graphic>
      </p:graphicFrame>
    </p:spTree>
    <p:extLst>
      <p:ext uri="{BB962C8B-B14F-4D97-AF65-F5344CB8AC3E}">
        <p14:creationId xmlns:p14="http://schemas.microsoft.com/office/powerpoint/2010/main" val="304527533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endParaRPr lang="en-GB" sz="4800" dirty="0" smtClean="0"/>
          </a:p>
          <a:p>
            <a:pPr marL="0" indent="0" algn="ctr">
              <a:buNone/>
            </a:pPr>
            <a:r>
              <a:rPr lang="en-GB" sz="4800" dirty="0" smtClean="0"/>
              <a:t>Step 2: undertake international policy analysis</a:t>
            </a:r>
            <a:endParaRPr lang="en-GB" sz="4800" dirty="0"/>
          </a:p>
        </p:txBody>
      </p:sp>
    </p:spTree>
    <p:extLst>
      <p:ext uri="{BB962C8B-B14F-4D97-AF65-F5344CB8AC3E}">
        <p14:creationId xmlns:p14="http://schemas.microsoft.com/office/powerpoint/2010/main" val="237358492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1211</Words>
  <Application>Microsoft Office PowerPoint</Application>
  <PresentationFormat>Widescreen</PresentationFormat>
  <Paragraphs>364</Paragraphs>
  <Slides>16</Slides>
  <Notes>16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Arial</vt:lpstr>
      <vt:lpstr>Calibri</vt:lpstr>
      <vt:lpstr>Calibri Light</vt:lpstr>
      <vt:lpstr>Times New Roman</vt:lpstr>
      <vt:lpstr>Office Theme</vt:lpstr>
      <vt:lpstr>Part 3 Policy review and gap analysis</vt:lpstr>
      <vt:lpstr>PowerPoint Presentation</vt:lpstr>
      <vt:lpstr>Cambridge Policy Gap Analysis - expectations</vt:lpstr>
      <vt:lpstr>Cambridge Policy Gap Analysis</vt:lpstr>
      <vt:lpstr>Cambridge Policy Gap Analysis</vt:lpstr>
      <vt:lpstr>Cambridge Documentation Gaps List</vt:lpstr>
      <vt:lpstr>PowerPoint Presentation</vt:lpstr>
      <vt:lpstr>PowerPoint Presentation</vt:lpstr>
      <vt:lpstr>PowerPoint Presentation</vt:lpstr>
      <vt:lpstr>Digital preservation policy guidance</vt:lpstr>
      <vt:lpstr>PowerPoint Presentation</vt:lpstr>
      <vt:lpstr>PowerPoint Presentation</vt:lpstr>
      <vt:lpstr>PowerPoint Presentation</vt:lpstr>
      <vt:lpstr>Choosing the right policy</vt:lpstr>
      <vt:lpstr>Maturity Modelling - benchmarking</vt:lpstr>
      <vt:lpstr>Maturity Modelling - crosswalk</vt:lpstr>
    </vt:vector>
  </TitlesOfParts>
  <Company>University of Oxford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Part 3 Policy review and gap analysis</dc:title>
  <dc:creator>Edith Halvarsson</dc:creator>
  <cp:lastModifiedBy>Edith Halvarsson</cp:lastModifiedBy>
  <cp:revision>2</cp:revision>
  <dcterms:created xsi:type="dcterms:W3CDTF">2018-12-05T12:41:18Z</dcterms:created>
  <dcterms:modified xsi:type="dcterms:W3CDTF">2019-01-18T09:32:20Z</dcterms:modified>
</cp:coreProperties>
</file>